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e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D98F63-FB64-423E-B528-D48CD434D0D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Ctr="0" compatLnSpc="0">
            <a:noAutofit/>
          </a:bodyPr>
          <a:lstStyle/>
          <a:p>
            <a:pPr hangingPunct="0">
              <a:defRPr sz="1400"/>
            </a:pPr>
            <a:endParaRPr lang="en-none" sz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75132-EF60-4DC8-8CA6-F7DC46C4C17C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Ctr="0" compatLnSpc="0">
            <a:noAutofit/>
          </a:bodyPr>
          <a:lstStyle/>
          <a:p>
            <a:pPr algn="r" hangingPunct="0">
              <a:defRPr sz="1400"/>
            </a:pPr>
            <a:endParaRPr lang="en-none" sz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C90EB-318C-4CD5-99DC-3F2E2E49C55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="b" anchorCtr="0" compatLnSpc="0">
            <a:noAutofit/>
          </a:bodyPr>
          <a:lstStyle/>
          <a:p>
            <a:pPr hangingPunct="0">
              <a:defRPr sz="1400"/>
            </a:pPr>
            <a:endParaRPr lang="en-none" sz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5A5B3-7D17-42B1-80B3-0BC2F74F658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8903" tIns="39452" rIns="78903" bIns="39452" anchor="b" anchorCtr="0" compatLnSpc="0">
            <a:noAutofit/>
          </a:bodyPr>
          <a:lstStyle/>
          <a:p>
            <a:pPr algn="r" hangingPunct="0">
              <a:defRPr sz="1400"/>
            </a:pPr>
            <a:fld id="{82B95170-BA17-45CE-B9E8-92885AF0118B}" type="slidenum">
              <a:t>‹#›</a:t>
            </a:fld>
            <a:endParaRPr lang="en-none" sz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76360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885EFCC9-B89E-44D7-9691-565257AEDF55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7336645-42B9-4B51-A2E9-C940DC22BC67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3B177826-40C8-4168-A967-E9B30CF01285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C4374D9-230B-4384-87D6-CF9E51DD53B1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2777EC9C-531D-4368-A9AE-820C3AFEE38D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503728F0-F369-43A3-B6D7-6DE26256436A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B1E13A99-4615-4FF4-AE2A-B295F6B1B54D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12C8C11C-4089-4AEF-A7EE-F8585F12D4B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6D07DDD4-1409-4682-BE8E-FD6A7AF0EFA7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523E805D-CF30-4B35-8D24-405D18A5A20A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51ABA064-DC82-4D00-89B4-A95115447565}"/>
              </a:ext>
            </a:extLst>
          </p:cNvPr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AF3F6-9AA0-4ECE-A6FA-6F43F817C20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55959" cy="441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hangingPunct="0">
              <a:buNone/>
              <a:tabLst/>
              <a:defRPr lang="en-none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14" name="Slide Image Placeholder 13">
            <a:extLst>
              <a:ext uri="{FF2B5EF4-FFF2-40B4-BE49-F238E27FC236}">
                <a16:creationId xmlns:a16="http://schemas.microsoft.com/office/drawing/2014/main" id="{C10F302D-B3AE-4543-BED2-0D8B84F105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799"/>
            <a:ext cx="4556160" cy="34131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85CC79-DA53-4277-974A-141C4D561C8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70560" cy="4098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lvl="0"/>
            <a:endParaRPr lang="en-none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07B42B67-B59E-4AB4-BE2E-FA05BA867368}"/>
              </a:ext>
            </a:extLst>
          </p:cNvPr>
          <p:cNvSpPr txBox="1"/>
          <p:nvPr/>
        </p:nvSpPr>
        <p:spPr>
          <a:xfrm>
            <a:off x="0" y="8685360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450D7F-3D11-47AF-B6AA-D64887BAFFB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200" b="0" i="0" u="none" strike="noStrike" kern="1200" spc="0" baseline="0">
                <a:solidFill>
                  <a:srgbClr val="000000"/>
                </a:solidFill>
                <a:latin typeface="Calibri" pitchFamily="34"/>
                <a:ea typeface="ＭＳ Ｐゴシック" pitchFamily="34"/>
                <a:cs typeface="Tahoma" pitchFamily="2"/>
              </a:defRPr>
            </a:lvl1pPr>
          </a:lstStyle>
          <a:p>
            <a:pPr lvl="0"/>
            <a:fld id="{45D1FEE7-05BC-4972-B9DE-FADB85C4AF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0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en-none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B8D11FB5-396A-49E0-AF53-A0973324EE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BF3A5077-71F3-4DAA-AB14-2574A695713C}" type="slidenum">
              <a:t>1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2B3DE636-501B-42BA-A7B2-2BB6CD787B6E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AB90CFE-3883-4EF9-BE08-D016A773A4E8}" type="slidenum">
              <a:t>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05D2E7B-DC9C-4844-9AB1-110146B672F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58BFF4D-1651-45BD-B1EB-85188AEBDD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D47AE84D-CA61-448F-9A5A-83472F553E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264C3185-4544-42C4-AD7C-AB1AC030A8BF}" type="slidenum">
              <a:t>10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3791B683-9C79-46C6-B676-3C4C83496BE6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41ECDE9-2B6C-4069-98E7-D1A4D9AF121C}" type="slidenum">
              <a:t>10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266A618-D7CB-40BA-ACE6-C7EAC3FA77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03C73E-FA4F-46D8-AA66-FCFEFAC6DE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943009CD-7F8A-4B43-B428-D9F6784E36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EC9C1413-E6EB-40D5-AE0C-79DF4F4AD9DB}" type="slidenum">
              <a:t>11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14D5CF20-7A88-4A0E-9E17-E2B737203938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45FEF6C-40E5-48CF-A9A2-48A91AAE4014}" type="slidenum">
              <a:t>11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9FCFE99-D39D-4A0B-8312-19BC2D2A68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CE10FC-4EBD-4FA1-815D-F3B287D7B8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F3757DB0-E8CB-4D4C-A750-B2DB5055BF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76ED5890-052E-448B-8F2A-C46FAA73A1F1}" type="slidenum">
              <a:t>12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5F7B3A0A-310C-4C42-A9FA-12A6E41BBECF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BC9E165-0CB2-4CD7-AB22-B3ED636D07AF}" type="slidenum">
              <a:t>12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31A0FFC-A574-44EA-8504-166F2A5E383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9C5BF1-538F-423F-9431-AC57288C9A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70EB04B8-EE50-4063-BDAA-7B8723CAD4B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8B4D00ED-633B-41DD-9546-C23C027F56C9}" type="slidenum">
              <a:t>13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6FA32D1B-C158-498A-B529-845A11715CBC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CACB391-AE6D-4BAE-8BDF-33F92538BC6B}" type="slidenum">
              <a:t>13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B46E1D1-F806-446E-89E4-88FA1FA176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7509F2-8B3F-4CDE-9A89-F98B8B9DEB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8FCEDF8F-09A1-4D90-A120-4E0794432A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FEFFD73-A3F2-4FA1-A3DD-27963AE4C366}" type="slidenum">
              <a:t>14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B309F896-AD82-4FB8-90AE-14880F6A0F7E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8133A9-BD27-4214-9F2A-6C4069129B35}" type="slidenum">
              <a:t>14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FF888C-28D5-4FEA-8CFD-DB8A1A79B8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577298-85AD-44B3-9416-ADAABAB0FD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B0B7CEBE-6C49-474F-8293-DF38EB8D07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19A7452-9848-4139-A494-D13263E164B8}" type="slidenum">
              <a:t>15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9279CD3F-7B16-4E56-8D24-046084F7E6AA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7D151C0-5D4D-4BC4-B96B-2A1B925FA615}" type="slidenum">
              <a:t>15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C1A991C-E5FE-456D-93D8-F665BF90AD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D43150-1B7F-40DA-BD01-5E6F393A7E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79A46889-7811-4ED7-A736-3042D109D0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07E93D6-8E94-4C46-AB16-EF8B4EF24998}" type="slidenum">
              <a:t>16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46A8774A-D381-44D5-B45E-B575EF490557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47DFA84-CD6D-4EB7-B8B3-A02DA67DD944}" type="slidenum">
              <a:t>16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F602E59-D7D0-43E7-BC54-ADB6E1A9F82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B9E5A2-3B69-452B-BDBD-29669AD1E4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1CFD57AE-A104-43B2-8797-C1844D24737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6A5403D9-B44B-45AB-998D-384E6FDE332D}" type="slidenum">
              <a:t>17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0BC59D10-7258-4A3F-BEF7-59EEE2CA3FB6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87A4216-CC37-4E05-B7DB-D950F8C6370F}" type="slidenum">
              <a:t>17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E41DB3D-8EBA-4B1B-A90C-D5C0488556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FC189A-C4F1-43AB-BBE7-8E223FC8FA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43FB2C5F-1137-4A2E-AAAB-D73ABD7F3D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2330467C-F00E-49B1-AE8D-E82EB1296A57}" type="slidenum">
              <a:t>18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A876C340-F695-4A26-A364-6572847CC280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641CCB7-3A0A-4A82-A800-80A6A2B3628A}" type="slidenum">
              <a:t>18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47EB6F1-9DBB-4AAA-964A-932FA68634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345F68-7914-44F1-8727-194A4758BF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29DDE7ED-D0BB-4770-A0D2-D3A26FE1C0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80D4F66C-EDE4-4A77-AE5E-519B177F5F29}" type="slidenum">
              <a:t>19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8CC53BB6-7EFC-4E43-8861-C6C5064C2389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D5213B5-E008-4051-BB45-B078504C49BB}" type="slidenum">
              <a:t>19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934B9A6-3A46-4893-9F4D-465F7DF3D93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B68DB1-8D90-4150-A56F-FED5A05FAD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7B5EDD09-AEB5-4B9C-998D-08C3AF8F82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7AC27407-F4FA-459F-997F-7360D2C7FA61}" type="slidenum">
              <a:t>2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866F8C56-3AAF-44F2-88B0-73956B22742C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44477B2-0683-4183-A16A-2837568B9C3E}" type="slidenum">
              <a:t>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697A8EB-9456-448E-AAD8-2A52AB7994B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45F63D-B2A3-444F-8F6D-6213769017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1BB18DC8-263F-4395-B1F5-6D34BD2BF35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E2E4846D-CFD8-4ABC-8D7A-4BD930CBF8C6}" type="slidenum">
              <a:t>20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896177F8-939C-42A6-A3B7-190A65AA902A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4B71362-424B-4DC8-A415-4CDB897A30CD}" type="slidenum">
              <a:t>20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BA1E485-C678-45E1-818D-A38A18A349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CF4722-D30F-485F-AAB0-449D913E02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74F89FDB-D24D-4F11-8864-3AE8FDFB70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81C4E926-9512-4C3A-91FF-803F983C8680}" type="slidenum">
              <a:t>21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6D190EF6-37DA-4ADF-9FFD-F9581C5B65C5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F8918FD-7139-4965-B3DF-16EAA2601EB5}" type="slidenum">
              <a:t>21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36950A1-11C0-48DC-814B-7A23D3A97B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62B535-7E0E-46CA-992A-0075A2A991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AB8A3148-6421-4FAF-AE30-7C1E9D2F91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B1FFA80D-38AB-4A7E-971D-1B020D866D6D}" type="slidenum">
              <a:t>3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785BA876-056F-45B9-A958-9C8F466DBED7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6E37D0B-4C1F-40CC-9426-6E0DD1BF0564}" type="slidenum">
              <a:t>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323D5BC-AE04-485C-9EA0-CC1BC9767D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FC0D40-25BA-4CCF-A6ED-C4E8C4B56F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7A83D099-D477-4F5B-BD24-A14CDB0B5D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6D84C4F6-7BDA-45C3-A232-6D3FBBFEEBA8}" type="slidenum">
              <a:t>4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F14D2882-E30D-4763-973E-132542146E71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E593455-B56C-4CBB-BCA1-A931AD06DEFA}" type="slidenum">
              <a:t>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A0CDB85-884B-4218-8B05-42B043B9AE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9F407B-8FA6-4E35-82B8-6EB355DAF2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158BC54F-B0A0-4B49-9433-89CA6A0221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BDBBE1A3-143B-49B8-91A4-C863EC2B0ECB}" type="slidenum">
              <a:t>5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A95409A7-9C7C-4171-90A0-0CD9ABC495DF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B6DD32A-FE49-410B-9282-C85BE54191C0}" type="slidenum">
              <a:t>5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62D144B-4170-4B30-B59D-A8C111BEFA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35080" y="685799"/>
            <a:ext cx="4565520" cy="342576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A7BC1A5-5AEA-4755-8CFC-B842BD972E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ＭＳ Ｐゴシック" pitchFamily="34"/>
              </a:rPr>
              <a:t>FIGURE 3.5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ＭＳ Ｐゴシック" pitchFamily="34"/>
              </a:rPr>
              <a:t>CONVERGENCE IN THE OECD, 1960–2008</a:t>
            </a: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Arial" pitchFamily="34"/>
              <a:ea typeface="ＭＳ Ｐゴシック" pitchFamily="34"/>
            </a:endParaRPr>
          </a:p>
          <a:p>
            <a:pPr marL="0" lvl="0" indent="0" algn="l">
              <a:spcBef>
                <a:spcPts val="675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Arial" pitchFamily="34"/>
                <a:ea typeface="ＭＳ Ｐゴシック" pitchFamily="34"/>
              </a:rPr>
              <a:t>SOURCE: </a:t>
            </a:r>
            <a:r>
              <a:rPr lang="en-US" sz="1800">
                <a:solidFill>
                  <a:srgbClr val="000000"/>
                </a:solidFill>
                <a:latin typeface="Arial" pitchFamily="34"/>
                <a:ea typeface="ＭＳ Ｐゴシック" pitchFamily="34"/>
              </a:rPr>
              <a:t>Penn World Tables Mark 7.0 and Summers and Heston (1991)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97E1D3E2-2819-4AC9-B706-D0C953210F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14985C84-8694-4717-B05B-6FDE54B359AA}" type="slidenum">
              <a:t>6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E273F667-38AF-4E9D-A76B-BC812BE4EEF2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36EEC9-CE72-454D-ACFA-8A2C7827BC9F}" type="slidenum">
              <a:t>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74B30FA-1F22-4927-B630-B0E0693C1E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90676BE-F2C6-4B67-B786-970FC4ABB2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ECF6B9AF-AC68-4F14-9D7E-AA7EBE8934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D175BCCC-0771-4AE8-B141-023E5B60A93C}" type="slidenum">
              <a:t>7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0550F3C7-01BA-49B2-90D1-79A801C85CCF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46B3CD3-2732-4207-9510-6A6A9BDA2476}" type="slidenum">
              <a:t>7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CFAC245-420C-4DFD-98FA-7586036F6CF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4AC0FC-7781-4B8C-9660-310FC34785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1DA4B779-D50B-4EC8-A74F-4BE6E7AEA4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7B5694A-B6C3-4D87-B844-0A4850C4EFF3}" type="slidenum">
              <a:t>8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D2698A33-C895-4014-AD40-ED162160425D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8A218DE-358D-43CF-BE4E-220C37351C61}" type="slidenum">
              <a:t>8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AE32992-CCAC-44AB-892D-16A87DFDC65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2A4523-7E35-4778-91EA-500CAEFD2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74FF664B-27B7-4A27-A5C2-B644B46ECF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169543D4-4E6B-41DF-BB6E-609407D94FE7}" type="slidenum">
              <a:t>9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86EBFF9C-ECD7-4F23-BE78-A889CB3B6A4F}"/>
              </a:ext>
            </a:extLst>
          </p:cNvPr>
          <p:cNvSpPr txBox="1"/>
          <p:nvPr/>
        </p:nvSpPr>
        <p:spPr>
          <a:xfrm>
            <a:off x="3884759" y="8685360"/>
            <a:ext cx="2955959" cy="441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5BDC900-1B79-4F13-A2EA-680D0B693A8D}" type="slidenum">
              <a:t>9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5C86402-0C97-461B-B22C-978D3BEB477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00CC99"/>
          </a:solidFill>
          <a:ln w="12600" cap="flat">
            <a:solidFill>
              <a:srgbClr val="00956F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434A6F-CA56-49DC-A101-415CC90659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wrap="none" anchor="ctr"/>
          <a:lstStyle/>
          <a:p>
            <a:endParaRPr lang="en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06A6-469D-46AE-BF0D-26BE0EED394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480"/>
            <a:ext cx="6858000" cy="2387520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3BCE0-7A82-4BE5-8A1C-E01E87098B2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160"/>
            <a:ext cx="6858000" cy="1655640"/>
          </a:xfrm>
        </p:spPr>
        <p:txBody>
          <a:bodyPr anchorCtr="1"/>
          <a:lstStyle>
            <a:lvl1pPr marL="0" indent="0" algn="ctr">
              <a:defRPr lang="en-US"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AC021-FFEA-474F-8C24-C6A3D393F3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8F5D-994C-4829-BB33-582F23CC22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1496D0-3AA4-4D48-850A-BEC24EB03D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50C2-6F41-44A3-BB9B-8A15665249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7732C-0E92-4C74-9CE0-AA30227A715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4056-A3EC-4604-969E-F5FFEC45EE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957A7-6427-43B4-9249-7128B04506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2E599C-8964-4548-8C1A-804C3591F0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40BFB-87AA-49A7-9DC7-8F6A50C004D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18240" y="274680"/>
            <a:ext cx="2052720" cy="583560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12EB6-5CCF-4DDB-9459-A73E0FFE546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08760" cy="5835600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F286D-7350-4ABE-8B91-3A0C904B28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FD76A-EAD0-4E95-8175-99F7FE593E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42323-92AE-4967-A630-E13AC6B7A2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5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955D-DD38-497B-852E-B43CA2A67F8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F141-0470-469A-A9EA-ECE6D45E21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13760" cy="4510079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5FBEF-3537-418C-99A1-4879AC6BE9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FBF99-8737-4ECA-97A6-EE77EE2047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45DC89-F120-4706-AE40-78AA4101C2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8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C913-F6DB-454A-A972-518E2AC277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0" y="1709640"/>
            <a:ext cx="7886879" cy="2852640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3EBBA-8786-4C4B-B0A4-7C3566D8A3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0" y="4589640"/>
            <a:ext cx="7886879" cy="1500119"/>
          </a:xfrm>
        </p:spPr>
        <p:txBody>
          <a:bodyPr/>
          <a:lstStyle>
            <a:lvl1pPr marL="0" indent="0">
              <a:defRPr lang="en-US"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A6A0C-C44E-4F6F-A2D3-672A7C41CB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A46AB-FAF4-4D49-A2B3-C188620D94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4D336D-38B6-4FD0-91D7-FAF721B3D7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B0EC-4ADF-4C9C-9708-95B34B573B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E053B-1476-4CE5-9B82-8259B9173E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4030560" cy="4510079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6D9E7-50A6-45F4-A3DA-F57A8211F9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40400" y="1600200"/>
            <a:ext cx="4030560" cy="4510079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7C5E6-E639-4A42-947F-33A5199DFD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E7ED-B1A1-4119-BFBC-244B101B5C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342BBA-E5C8-4126-B5EF-2C9E2262FA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4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A5F4-B39B-4EF6-8289-B9680886EB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365040"/>
            <a:ext cx="7886879" cy="1325520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8734C-0167-40C7-B4CB-E5D4986565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360" y="1681200"/>
            <a:ext cx="3868559" cy="824040"/>
          </a:xfrm>
        </p:spPr>
        <p:txBody>
          <a:bodyPr anchor="b"/>
          <a:lstStyle>
            <a:lvl1pPr marL="0" indent="0">
              <a:defRPr lang="en-US"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8BE50-2BF7-45EE-85EC-99BDA20FB6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0360" y="2505240"/>
            <a:ext cx="3868559" cy="368460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C5336-AE81-4E1D-89EC-643CB655FE6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240" y="1681200"/>
            <a:ext cx="3887640" cy="824040"/>
          </a:xfrm>
        </p:spPr>
        <p:txBody>
          <a:bodyPr anchor="b"/>
          <a:lstStyle>
            <a:lvl1pPr marL="0" indent="0">
              <a:defRPr lang="en-US"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021E9-FF2F-422D-8020-9A2CB292AC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29240" y="2505240"/>
            <a:ext cx="3887640" cy="368460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150F7-6B9E-42DD-A9B9-93314744A2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921D-0E88-40B0-9D91-4E0701BDA2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98CAC8-EF7C-4CF7-9474-84DD7010E5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8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A1DD-B4C2-4FC9-BADB-4DDFD134FF8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F9EFD-D4AF-4909-BAC9-2715DBE710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4B319-457D-4D3E-A238-610757BAD9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FCAB7E-E166-4828-839F-87FF82291F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6C260-5213-404B-8C2F-FF607F4CE4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9FD9F-4E12-4454-8A66-031C6D3DCD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0EA9D6-17BE-4526-91B6-9F181A1014F7}" type="slidenum"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7CFDE0-0690-48E0-9AB5-B33AB5317F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>
              <a:defRPr lang="en-none">
                <a:latin typeface="Arial" pitchFamily="18"/>
              </a:defRPr>
            </a:lvl1pPr>
          </a:lstStyle>
          <a:p>
            <a:endParaRPr lang="en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BC219A-982D-497B-8139-B1E9C04A04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1417"/>
              </a:spcAft>
              <a:defRPr lang="en-none">
                <a:latin typeface="Arial" pitchFamily="18"/>
              </a:defRPr>
            </a:lvl1pPr>
          </a:lstStyle>
          <a:p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0891774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10A3-083A-4578-B293-AAE32D0D7C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A501A-FD50-499F-B4DE-36124A9250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7640" y="987480"/>
            <a:ext cx="4629240" cy="4873679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defRPr lang="en-US" sz="3200"/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976A0-89F9-4DA9-B020-BB4213B2912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360" y="2057400"/>
            <a:ext cx="2949480" cy="3811679"/>
          </a:xfrm>
        </p:spPr>
        <p:txBody>
          <a:bodyPr/>
          <a:lstStyle>
            <a:lvl1pPr marL="0" indent="0">
              <a:defRPr lang="en-US"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9864E-2DE1-4DB4-AD09-62C90A5508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9E2F0-BBA5-4807-9083-3BFE8848BE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B4A882-2451-4B6A-9B80-DC649F8466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B88B-AF7E-4C9C-A62E-50F704712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147DB-2F67-4B87-A5BE-F0CBB0D355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7640" y="987480"/>
            <a:ext cx="4629240" cy="4873679"/>
          </a:xfrm>
        </p:spPr>
        <p:txBody>
          <a:bodyPr anchor="t" anchorCtr="0"/>
          <a:lstStyle>
            <a:lvl1pPr>
              <a:defRPr lang="en-none">
                <a:latin typeface="Arial" pitchFamily="18"/>
                <a:ea typeface="Arial Unicode MS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FE563-91BF-4F4E-A79B-857F6368A7F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360" y="2057400"/>
            <a:ext cx="2949480" cy="3811679"/>
          </a:xfrm>
        </p:spPr>
        <p:txBody>
          <a:bodyPr/>
          <a:lstStyle>
            <a:lvl1pPr marL="0" indent="0">
              <a:defRPr lang="en-US"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EC294-FC9E-4EC2-9FBF-628D023107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85318-786D-45E3-B655-4185ABD814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71E667-A7B3-41DB-A2C4-4C3EAF7ECE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7EC34-CDB1-4D34-95B8-1C265396AA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13760" cy="11271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1">
            <a:noAutofit/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DBB97B-925D-41A3-8209-F1DE6A87BD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3760" cy="45100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8D5DDB-0469-49AE-AD76-7E1257BF835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17880" cy="349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 b="0" i="0" u="none" strike="noStrike" kern="1200" spc="0" baseline="0">
                <a:solidFill>
                  <a:srgbClr val="000000"/>
                </a:solidFill>
                <a:latin typeface="Calibri" pitchFamily="34"/>
                <a:ea typeface="ＭＳ Ｐゴシック" pitchFamily="34"/>
                <a:cs typeface="Tahoma" pitchFamily="2"/>
              </a:defRPr>
            </a:lvl1pPr>
          </a:lstStyle>
          <a:p>
            <a:pPr lvl="0"/>
            <a:r>
              <a:rPr lang="en-GB"/>
              <a:t>20/01/19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5BC3C76-A329-4153-85D2-5E49F757ACCF}"/>
              </a:ext>
            </a:extLst>
          </p:cNvPr>
          <p:cNvSpPr txBox="1"/>
          <p:nvPr/>
        </p:nvSpPr>
        <p:spPr>
          <a:xfrm>
            <a:off x="3124079" y="6356520"/>
            <a:ext cx="2895479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A680A-6161-431E-9FC5-6463D72F562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17880" cy="349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spc="0" baseline="0">
                <a:solidFill>
                  <a:srgbClr val="000000"/>
                </a:solidFill>
                <a:latin typeface="Calibri" pitchFamily="34"/>
                <a:ea typeface="ＭＳ Ｐゴシック" pitchFamily="34"/>
                <a:cs typeface="Tahoma" pitchFamily="2"/>
              </a:defRPr>
            </a:lvl1pPr>
          </a:lstStyle>
          <a:p>
            <a:pPr lvl="0"/>
            <a:fld id="{E943AE4F-DF60-4114-9E36-FAAC167204E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1pPr>
    </p:titleStyle>
    <p:bodyStyle>
      <a:lvl1pPr marL="343080" marR="0" lvl="0" indent="-343080" algn="l" rtl="0" hangingPunct="0">
        <a:lnSpc>
          <a:spcPct val="100000"/>
        </a:lnSpc>
        <a:spcBef>
          <a:spcPts val="799"/>
        </a:spcBef>
        <a:spcAft>
          <a:spcPts val="0"/>
        </a:spcAft>
        <a:buNone/>
        <a:tabLst/>
        <a:defRPr lang="en-GB" sz="32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1pPr>
      <a:lvl2pPr marL="743040" marR="0" lvl="1" indent="-285840" algn="l" rtl="0" hangingPunct="0">
        <a:lnSpc>
          <a:spcPct val="100000"/>
        </a:lnSpc>
        <a:spcBef>
          <a:spcPts val="700"/>
        </a:spcBef>
        <a:spcAft>
          <a:spcPts val="0"/>
        </a:spcAft>
        <a:buNone/>
        <a:tabLst/>
        <a:defRPr lang="en-GB" sz="2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2pPr>
      <a:lvl3pPr marL="1143000" marR="0" lvl="2" indent="-228600" algn="l" rtl="0" hangingPunct="0">
        <a:lnSpc>
          <a:spcPct val="100000"/>
        </a:lnSpc>
        <a:spcBef>
          <a:spcPts val="601"/>
        </a:spcBef>
        <a:spcAft>
          <a:spcPts val="0"/>
        </a:spcAft>
        <a:buNone/>
        <a:tabLst/>
        <a:defRPr lang="en-GB" sz="2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3pPr>
      <a:lvl4pPr marL="1600200" marR="0" lvl="3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4pPr>
      <a:lvl5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5pPr>
      <a:lvl6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6pPr>
      <a:lvl7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7pPr>
      <a:lvl8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8pPr>
      <a:lvl9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None/>
        <a:tabLst/>
        <a:defRPr lang="en-GB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ＭＳ Ｐゴシック" pitchFamily="2"/>
          <a:cs typeface="Arial Unicode M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B50671A1-C65C-42D1-8F8E-0D78DB83A962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1DB417C-848D-4732-B76D-30570ACF0CC7}" type="slidenum">
              <a:rPr lang="en-US" sz="1200" b="0" i="0" u="none" strike="noStrike" kern="1200" spc="0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C8AE3-A459-44E3-8CA5-06E3AE7B81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C648F6E8-708D-4CA2-A814-623B6B112C02}"/>
              </a:ext>
            </a:extLst>
          </p:cNvPr>
          <p:cNvSpPr txBox="1"/>
          <p:nvPr/>
        </p:nvSpPr>
        <p:spPr>
          <a:xfrm>
            <a:off x="1525680" y="1847880"/>
            <a:ext cx="5198452" cy="5040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Macroeconomics II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Lecture 03 </a:t>
            </a: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(February 2023)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 dirty="0" err="1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Stylised</a:t>
            </a:r>
            <a:r>
              <a:rPr lang="en-US" sz="2400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facts, concepts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Evidence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Evolution of the Kaldor facts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i="0" u="none" strike="noStrike" kern="1200" spc="0" baseline="0" dirty="0">
              <a:ln>
                <a:noFill/>
              </a:ln>
              <a:solidFill>
                <a:srgbClr val="0070C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Reading: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Louçã</a:t>
            </a:r>
            <a:r>
              <a:rPr lang="en-US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and </a:t>
            </a:r>
            <a:r>
              <a:rPr lang="en-US" sz="2400" b="1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Mortágua</a:t>
            </a:r>
            <a:r>
              <a:rPr lang="en-US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(2021), chapter 12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DAE2B6DB-145F-414A-A3CB-8598BEDDA816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6BCE2A9-7AB5-4799-8DE9-0CC5E79FF72D}" type="slidenum">
              <a:t>10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00AB1-4DE4-41CC-8D8F-7CC245144F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67240" y="0"/>
            <a:ext cx="557676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F99AF1C9-CE2C-4969-941A-30710326D376}"/>
              </a:ext>
            </a:extLst>
          </p:cNvPr>
          <p:cNvSpPr/>
          <p:nvPr/>
        </p:nvSpPr>
        <p:spPr>
          <a:xfrm>
            <a:off x="5070600" y="4876920"/>
            <a:ext cx="3616200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00A7D999-CCD3-48BC-A2C8-466A642D7720}"/>
              </a:ext>
            </a:extLst>
          </p:cNvPr>
          <p:cNvSpPr/>
          <p:nvPr/>
        </p:nvSpPr>
        <p:spPr>
          <a:xfrm>
            <a:off x="4821120" y="5016600"/>
            <a:ext cx="3865679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13FD1C78-A744-49AD-A4CB-F1E16C09DB10}"/>
              </a:ext>
            </a:extLst>
          </p:cNvPr>
          <p:cNvSpPr/>
          <p:nvPr/>
        </p:nvSpPr>
        <p:spPr>
          <a:xfrm>
            <a:off x="4821120" y="5156280"/>
            <a:ext cx="1363680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1FF39BD1-70CE-4324-B0D2-8991C7ECD169}"/>
              </a:ext>
            </a:extLst>
          </p:cNvPr>
          <p:cNvSpPr/>
          <p:nvPr/>
        </p:nvSpPr>
        <p:spPr>
          <a:xfrm>
            <a:off x="5070600" y="2286000"/>
            <a:ext cx="2965319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42B28D0-F42D-4830-9966-DC881ED35EE5}"/>
              </a:ext>
            </a:extLst>
          </p:cNvPr>
          <p:cNvSpPr/>
          <p:nvPr/>
        </p:nvSpPr>
        <p:spPr>
          <a:xfrm>
            <a:off x="4923000" y="2425680"/>
            <a:ext cx="2608200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6B5DBE6-0A41-45ED-AC8D-D944C2CA6FE0}"/>
              </a:ext>
            </a:extLst>
          </p:cNvPr>
          <p:cNvSpPr txBox="1"/>
          <p:nvPr/>
        </p:nvSpPr>
        <p:spPr>
          <a:xfrm>
            <a:off x="1368360" y="1628639"/>
            <a:ext cx="2454119" cy="36827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theoretical challenge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137B5515-3B7C-4C1E-8D31-4744010508DA}"/>
              </a:ext>
            </a:extLst>
          </p:cNvPr>
          <p:cNvSpPr txBox="1"/>
          <p:nvPr/>
        </p:nvSpPr>
        <p:spPr>
          <a:xfrm>
            <a:off x="480960" y="2286000"/>
            <a:ext cx="3598920" cy="6429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if the </a:t>
            </a:r>
            <a:r>
              <a:rPr lang="en-US" sz="18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current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neoclassical theory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does not explain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BE38BBA1-6472-4002-9809-89C162791A96}"/>
              </a:ext>
            </a:extLst>
          </p:cNvPr>
          <p:cNvSpPr txBox="1"/>
          <p:nvPr/>
        </p:nvSpPr>
        <p:spPr>
          <a:xfrm>
            <a:off x="955799" y="5145120"/>
            <a:ext cx="2506680" cy="36827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we need a </a:t>
            </a:r>
            <a:r>
              <a:rPr lang="en-US" sz="18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new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theory</a:t>
            </a: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E5B89088-4C17-47C4-9496-8108672C037D}"/>
              </a:ext>
            </a:extLst>
          </p:cNvPr>
          <p:cNvSpPr/>
          <p:nvPr/>
        </p:nvSpPr>
        <p:spPr>
          <a:xfrm>
            <a:off x="1789200" y="3179880"/>
            <a:ext cx="469800" cy="1828800"/>
          </a:xfrm>
          <a:custGeom>
            <a:avLst>
              <a:gd name="f0" fmla="val 1882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*/ f5 1 21600"/>
              <a:gd name="f12" fmla="*/ f6 1 21600"/>
              <a:gd name="f13" fmla="pin 0 f1 10800"/>
              <a:gd name="f14" fmla="pin 0 f0 21600"/>
              <a:gd name="f15" fmla="*/ f10 f2 1"/>
              <a:gd name="f16" fmla="val f13"/>
              <a:gd name="f17" fmla="val f14"/>
              <a:gd name="f18" fmla="+- 21600 0 f13"/>
              <a:gd name="f19" fmla="*/ f13 f11 1"/>
              <a:gd name="f20" fmla="*/ f14 f12 1"/>
              <a:gd name="f21" fmla="*/ 0 f12 1"/>
              <a:gd name="f22" fmla="*/ 0 f11 1"/>
              <a:gd name="f23" fmla="*/ f15 1 f4"/>
              <a:gd name="f24" fmla="*/ 21600 f11 1"/>
              <a:gd name="f25" fmla="+- 21600 0 f17"/>
              <a:gd name="f26" fmla="*/ f16 f11 1"/>
              <a:gd name="f27" fmla="*/ f18 f11 1"/>
              <a:gd name="f28" fmla="*/ f17 f12 1"/>
              <a:gd name="f29" fmla="+- f23 0 f3"/>
              <a:gd name="f30" fmla="*/ f25 f16 1"/>
              <a:gd name="f31" fmla="*/ f30 1 10800"/>
              <a:gd name="f32" fmla="+- f17 f31 0"/>
              <a:gd name="f33" fmla="*/ f32 f12 1"/>
            </a:gdLst>
            <a:ahLst>
              <a:ahXY gdRefX="f1" minX="f7" maxX="f9" gdRefY="f0" minY="f7" maxY="f8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8"/>
              </a:cxn>
              <a:cxn ang="f29">
                <a:pos x="f24" y="f28"/>
              </a:cxn>
            </a:cxnLst>
            <a:rect l="f26" t="f21" r="f27" b="f33"/>
            <a:pathLst>
              <a:path w="21600" h="21600">
                <a:moveTo>
                  <a:pt x="f16" y="f7"/>
                </a:moveTo>
                <a:lnTo>
                  <a:pt x="f16" y="f17"/>
                </a:lnTo>
                <a:lnTo>
                  <a:pt x="f7" y="f17"/>
                </a:lnTo>
                <a:lnTo>
                  <a:pt x="f9" y="f8"/>
                </a:lnTo>
                <a:lnTo>
                  <a:pt x="f8" y="f17"/>
                </a:lnTo>
                <a:lnTo>
                  <a:pt x="f18" y="f17"/>
                </a:lnTo>
                <a:lnTo>
                  <a:pt x="f18" y="f7"/>
                </a:lnTo>
                <a:close/>
              </a:path>
            </a:pathLst>
          </a:cu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360" cap="sq">
            <a:solidFill>
              <a:srgbClr val="4A7EBB"/>
            </a:solidFill>
            <a:prstDash val="solid"/>
            <a:miter/>
          </a:ln>
          <a:effectLst>
            <a:outerShdw dist="23040" dir="5400000" algn="tl">
              <a:srgbClr val="80808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4187B8-C492-4D4A-AE69-AB26D8912B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AutoShape 13">
            <a:extLst>
              <a:ext uri="{FF2B5EF4-FFF2-40B4-BE49-F238E27FC236}">
                <a16:creationId xmlns:a16="http://schemas.microsoft.com/office/drawing/2014/main" id="{53C2AD23-DAA9-42B7-8298-DE85882C5D28}"/>
              </a:ext>
            </a:extLst>
          </p:cNvPr>
          <p:cNvSpPr/>
          <p:nvPr/>
        </p:nvSpPr>
        <p:spPr>
          <a:xfrm>
            <a:off x="3957480" y="743040"/>
            <a:ext cx="79200" cy="1392120"/>
          </a:xfrm>
          <a:custGeom>
            <a:avLst>
              <a:gd name="f11" fmla="val 8445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8445"/>
              <a:gd name="f12" fmla="val 50000"/>
              <a:gd name="f13" fmla="+- 0 0 0"/>
              <a:gd name="f14" fmla="abs f5"/>
              <a:gd name="f15" fmla="abs f6"/>
              <a:gd name="f16" fmla="abs f7"/>
              <a:gd name="f17" fmla="val f8"/>
              <a:gd name="f18" fmla="val f12"/>
              <a:gd name="f19" fmla="val f11"/>
              <a:gd name="f20" fmla="+- 2700000 f3 0"/>
              <a:gd name="f21" fmla="*/ f13 f2 1"/>
              <a:gd name="f22" fmla="?: f14 f5 1"/>
              <a:gd name="f23" fmla="?: f15 f6 1"/>
              <a:gd name="f24" fmla="?: f16 f7 1"/>
              <a:gd name="f25" fmla="*/ f20 f9 1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*/ f25 1 f2"/>
              <a:gd name="f32" fmla="+- f26 0 f3"/>
              <a:gd name="f33" fmla="min f28 f27"/>
              <a:gd name="f34" fmla="*/ f29 1 f24"/>
              <a:gd name="f35" fmla="*/ f30 1 f24"/>
              <a:gd name="f36" fmla="+- 0 0 f31"/>
              <a:gd name="f37" fmla="val f34"/>
              <a:gd name="f38" fmla="val f35"/>
              <a:gd name="f39" fmla="+- 0 0 f36"/>
              <a:gd name="f40" fmla="*/ f17 f33 1"/>
              <a:gd name="f41" fmla="+- f38 0 f17"/>
              <a:gd name="f42" fmla="+- f37 0 f17"/>
              <a:gd name="f43" fmla="*/ f39 f2 1"/>
              <a:gd name="f44" fmla="*/ f37 f33 1"/>
              <a:gd name="f45" fmla="*/ f38 f33 1"/>
              <a:gd name="f46" fmla="*/ f42 1 2"/>
              <a:gd name="f47" fmla="min f42 f41"/>
              <a:gd name="f48" fmla="*/ f41 f18 1"/>
              <a:gd name="f49" fmla="*/ f43 1 f9"/>
              <a:gd name="f50" fmla="+- f17 f46 0"/>
              <a:gd name="f51" fmla="*/ f47 f19 1"/>
              <a:gd name="f52" fmla="*/ f48 1 100000"/>
              <a:gd name="f53" fmla="+- f49 0 f3"/>
              <a:gd name="f54" fmla="*/ f46 f33 1"/>
              <a:gd name="f55" fmla="*/ f51 1 100000"/>
              <a:gd name="f56" fmla="cos 1 f53"/>
              <a:gd name="f57" fmla="sin 1 f53"/>
              <a:gd name="f58" fmla="*/ f50 f33 1"/>
              <a:gd name="f59" fmla="*/ f52 f33 1"/>
              <a:gd name="f60" fmla="+- f52 f55 0"/>
              <a:gd name="f61" fmla="+- 0 0 f56"/>
              <a:gd name="f62" fmla="+- 0 0 f57"/>
              <a:gd name="f63" fmla="*/ f55 f33 1"/>
              <a:gd name="f64" fmla="+- 0 0 f61"/>
              <a:gd name="f65" fmla="+- 0 0 f62"/>
              <a:gd name="f66" fmla="*/ f60 f33 1"/>
              <a:gd name="f67" fmla="*/ f64 f46 1"/>
              <a:gd name="f68" fmla="*/ f65 f55 1"/>
              <a:gd name="f69" fmla="+- f37 0 f67"/>
              <a:gd name="f70" fmla="+- f55 0 f68"/>
              <a:gd name="f71" fmla="+- f38 f68 0"/>
              <a:gd name="f72" fmla="+- f71 0 f55"/>
              <a:gd name="f73" fmla="*/ f69 f33 1"/>
              <a:gd name="f74" fmla="*/ f70 f33 1"/>
              <a:gd name="f75" fmla="*/ f72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4" y="f40"/>
              </a:cxn>
              <a:cxn ang="f32">
                <a:pos x="f40" y="f59"/>
              </a:cxn>
              <a:cxn ang="f32">
                <a:pos x="f44" y="f45"/>
              </a:cxn>
            </a:cxnLst>
            <a:rect l="f73" t="f74" r="f44" b="f75"/>
            <a:pathLst>
              <a:path stroke="0">
                <a:moveTo>
                  <a:pt x="f44" y="f45"/>
                </a:moveTo>
                <a:arcTo wR="f54" hR="f63" stAng="f3" swAng="f3"/>
                <a:lnTo>
                  <a:pt x="f58" y="f66"/>
                </a:lnTo>
                <a:arcTo wR="f54" hR="f63" stAng="f8" swAng="f10"/>
                <a:arcTo wR="f54" hR="f63" stAng="f3" swAng="f10"/>
                <a:lnTo>
                  <a:pt x="f58" y="f63"/>
                </a:lnTo>
                <a:arcTo wR="f54" hR="f63" stAng="f2" swAng="f3"/>
                <a:close/>
              </a:path>
              <a:path fill="none">
                <a:moveTo>
                  <a:pt x="f44" y="f45"/>
                </a:moveTo>
                <a:arcTo wR="f54" hR="f63" stAng="f3" swAng="f3"/>
                <a:lnTo>
                  <a:pt x="f58" y="f66"/>
                </a:lnTo>
                <a:arcTo wR="f54" hR="f63" stAng="f8" swAng="f10"/>
                <a:arcTo wR="f54" hR="f63" stAng="f3" swAng="f10"/>
                <a:lnTo>
                  <a:pt x="f58" y="f63"/>
                </a:lnTo>
                <a:arcTo wR="f54" hR="f63" stAng="f2" swAng="f3"/>
              </a:path>
            </a:pathLst>
          </a:custGeom>
          <a:noFill/>
          <a:ln w="25560" cap="sq">
            <a:solidFill>
              <a:srgbClr val="4F81BD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78A9D59-ED1A-4A71-AA88-7126C1809053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3D99C2B-C544-47A6-A1CF-4B8FAA6135A0}" type="slidenum">
              <a:rPr/>
              <a:t>11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C9D2D24-015E-4B4B-B350-A63EC0E8074C}"/>
              </a:ext>
            </a:extLst>
          </p:cNvPr>
          <p:cNvSpPr txBox="1"/>
          <p:nvPr/>
        </p:nvSpPr>
        <p:spPr>
          <a:xfrm>
            <a:off x="533520" y="1189080"/>
            <a:ext cx="7940520" cy="46043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</a:t>
            </a:r>
            <a:r>
              <a:rPr lang="en-US" sz="2400" b="1" i="0" u="sng" strike="noStrike" kern="1200" spc="0" baseline="0">
                <a:ln>
                  <a:noFill/>
                </a:ln>
                <a:solidFill>
                  <a:srgbClr val="0066CC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6 stylized facts of growth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, according to Kaldor (1961)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6ECC6CA-82BB-411A-BB68-3243DA69B386}"/>
              </a:ext>
            </a:extLst>
          </p:cNvPr>
          <p:cNvSpPr txBox="1"/>
          <p:nvPr/>
        </p:nvSpPr>
        <p:spPr>
          <a:xfrm>
            <a:off x="533520" y="1984319"/>
            <a:ext cx="8310599" cy="41464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1. </a:t>
            </a:r>
            <a:r>
              <a:rPr lang="en-US" sz="20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Labour productivity</a:t>
            </a: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(Y/L) has grown at a sustained rate.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2. </a:t>
            </a:r>
            <a:r>
              <a:rPr lang="en-US" sz="20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Capital per worker</a:t>
            </a: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(K/L) has also grown at a sustained rate.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3.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real interest rate or </a:t>
            </a:r>
            <a:r>
              <a:rPr lang="en-US" sz="20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return on capital</a:t>
            </a: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(r) has been stable.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4.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</a:t>
            </a:r>
            <a:r>
              <a:rPr lang="en-US" sz="20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ratio of capital to output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(K/Y) has also been stable.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5. </a:t>
            </a:r>
            <a:r>
              <a:rPr lang="en-US" sz="20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Capital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(r.K) and </a:t>
            </a:r>
            <a:r>
              <a:rPr lang="en-US" sz="20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labour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(w.L) have captured stable </a:t>
            </a:r>
            <a:r>
              <a:rPr lang="en-US" sz="20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shares of national income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(w.L/Y and r.K/Y).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6.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Among the fast growing countries of the world, there is an appreciable variation in the </a:t>
            </a:r>
            <a:r>
              <a:rPr lang="en-US" sz="20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rate of growth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(g) of the order of 2 to 5 percent.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CB6D8-FF91-4C7E-AACC-40E4C39C19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819DAC3-6B33-4C4A-A1A9-9FA46E53DE52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261183F-2B03-451A-881E-34C0E9A5B1FF}" type="slidenum">
              <a:rPr/>
              <a:t>12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04FED-6B6A-4B3D-88B8-918DEF5A78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EA66850E-7BC1-411F-994B-6097C7AC09F4}"/>
              </a:ext>
            </a:extLst>
          </p:cNvPr>
          <p:cNvSpPr txBox="1"/>
          <p:nvPr/>
        </p:nvSpPr>
        <p:spPr>
          <a:xfrm>
            <a:off x="330120" y="1189080"/>
            <a:ext cx="8686800" cy="4847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“</a:t>
            </a:r>
            <a:r>
              <a:rPr lang="en-US" sz="2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Two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recent </a:t>
            </a:r>
            <a:r>
              <a:rPr lang="en-US" sz="2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waves of research 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have changed our views on the subject (economic growth).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One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wave started in the </a:t>
            </a:r>
            <a:r>
              <a:rPr lang="en-US" sz="2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mid-1950s 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and lasted until the early 1970s. The 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C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second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started in the </a:t>
            </a:r>
            <a:r>
              <a:rPr lang="en-US" sz="2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mid-1980s 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and continues to this day. Both led to major revisions of the theory and empirics of growth.”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Helpman, E. (2010), </a:t>
            </a:r>
            <a:r>
              <a:rPr lang="en-US" sz="2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Mystery of Economic Growth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. The Belknap Press of Harvard University Press.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253B07CB-6474-4901-879D-F906D56A3830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BCC4EEB-F439-4103-BEF2-F9D552CAF21A}" type="slidenum">
              <a:rPr/>
              <a:t>13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9D39F-66DA-4024-A5D7-19CAE1E603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3A263B63-6B20-406F-9589-456531DB5104}"/>
              </a:ext>
            </a:extLst>
          </p:cNvPr>
          <p:cNvSpPr txBox="1"/>
          <p:nvPr/>
        </p:nvSpPr>
        <p:spPr>
          <a:xfrm>
            <a:off x="158760" y="1434960"/>
            <a:ext cx="8845560" cy="46306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1.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There is a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large variation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in per capita income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across countries. The poorest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countries have per capita incomes that are less than 5 percent of per capita incomes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 the richest countries.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7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2.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Rates of economic growth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vary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substantially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across countries.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7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3.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Growth rates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are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not generally constant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over time. For the world as a whole, growth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rates were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close to zero over most of history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but have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increased sharply in the twentieth century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. For individual countries, growth rates also change over time.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7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4.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 country’s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relative position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 the world distribution of per capita incomes is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not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70C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immutable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. Countries can move from being “poor” to being “rich” and vice versa.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7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5.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 the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United States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over the last century: a) the real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rate of return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to capital (r) shows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no trend upward or downward but some </a:t>
            </a:r>
            <a:r>
              <a:rPr lang="en-US" sz="17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oscillations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; b) the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shares of income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to capital (r.K/Y) and labour (w.L/Y) show no trend; and c) the average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growth rate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of output per person has been positive and relatively constant over time, that is, the USA exhibits steady, sustained per capita income growth;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7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6.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Growth in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output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and growth in the volume of </a:t>
            </a:r>
            <a:r>
              <a:rPr lang="en-US" sz="17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international trade </a:t>
            </a:r>
            <a:r>
              <a:rPr lang="en-US" sz="1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are closely related.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8BD3C9E-2A8A-466F-B318-10E066FD75B9}"/>
              </a:ext>
            </a:extLst>
          </p:cNvPr>
          <p:cNvSpPr txBox="1"/>
          <p:nvPr/>
        </p:nvSpPr>
        <p:spPr>
          <a:xfrm>
            <a:off x="3517920" y="317520"/>
            <a:ext cx="5168880" cy="8254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New stylised facts as proposed by the literature: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366D4349-2717-4C89-A655-292A16C75228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3056041-897F-45B9-AFF0-3F37B4F22631}" type="slidenum">
              <a:rPr/>
              <a:t>14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82770218-1518-45CF-A04D-2D405784C2FB}"/>
              </a:ext>
            </a:extLst>
          </p:cNvPr>
          <p:cNvSpPr txBox="1"/>
          <p:nvPr/>
        </p:nvSpPr>
        <p:spPr>
          <a:xfrm>
            <a:off x="750960" y="1646280"/>
            <a:ext cx="7296120" cy="703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50 years after Kaldor (1961) ….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27497AB-3024-4B59-8E3E-73A2800709ED}"/>
              </a:ext>
            </a:extLst>
          </p:cNvPr>
          <p:cNvSpPr txBox="1"/>
          <p:nvPr/>
        </p:nvSpPr>
        <p:spPr>
          <a:xfrm>
            <a:off x="711360" y="4317840"/>
            <a:ext cx="7975440" cy="1849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Jones, C. I., Romer, P. M. (2009), </a:t>
            </a:r>
            <a:r>
              <a:rPr lang="en-US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New Kaldor Facts: Ideas, Institutions,Population and Human Capital</a:t>
            </a: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. Paper presented at the January 2009 annual meeting of the American Economic Association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C9561AB-0BD9-487E-ABE3-9B680FBACA0B}"/>
              </a:ext>
            </a:extLst>
          </p:cNvPr>
          <p:cNvSpPr/>
          <p:nvPr/>
        </p:nvSpPr>
        <p:spPr>
          <a:xfrm>
            <a:off x="3276720" y="3111479"/>
            <a:ext cx="558720" cy="1104840"/>
          </a:xfrm>
          <a:custGeom>
            <a:avLst>
              <a:gd name="f0" fmla="val 1613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*/ f5 1 21600"/>
              <a:gd name="f12" fmla="*/ f6 1 21600"/>
              <a:gd name="f13" fmla="pin 0 f1 10800"/>
              <a:gd name="f14" fmla="pin 0 f0 21600"/>
              <a:gd name="f15" fmla="*/ f10 f2 1"/>
              <a:gd name="f16" fmla="val f13"/>
              <a:gd name="f17" fmla="val f14"/>
              <a:gd name="f18" fmla="+- 21600 0 f13"/>
              <a:gd name="f19" fmla="*/ f13 f11 1"/>
              <a:gd name="f20" fmla="*/ f14 f12 1"/>
              <a:gd name="f21" fmla="*/ 0 f12 1"/>
              <a:gd name="f22" fmla="*/ 0 f11 1"/>
              <a:gd name="f23" fmla="*/ f15 1 f4"/>
              <a:gd name="f24" fmla="*/ 21600 f11 1"/>
              <a:gd name="f25" fmla="+- 21600 0 f17"/>
              <a:gd name="f26" fmla="*/ f16 f11 1"/>
              <a:gd name="f27" fmla="*/ f18 f11 1"/>
              <a:gd name="f28" fmla="*/ f17 f12 1"/>
              <a:gd name="f29" fmla="+- f23 0 f3"/>
              <a:gd name="f30" fmla="*/ f25 f16 1"/>
              <a:gd name="f31" fmla="*/ f30 1 10800"/>
              <a:gd name="f32" fmla="+- f17 f31 0"/>
              <a:gd name="f33" fmla="*/ f32 f12 1"/>
            </a:gdLst>
            <a:ahLst>
              <a:ahXY gdRefX="f1" minX="f7" maxX="f9" gdRefY="f0" minY="f7" maxY="f8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8"/>
              </a:cxn>
              <a:cxn ang="f29">
                <a:pos x="f24" y="f28"/>
              </a:cxn>
            </a:cxnLst>
            <a:rect l="f26" t="f21" r="f27" b="f33"/>
            <a:pathLst>
              <a:path w="21600" h="21600">
                <a:moveTo>
                  <a:pt x="f16" y="f7"/>
                </a:moveTo>
                <a:lnTo>
                  <a:pt x="f16" y="f17"/>
                </a:lnTo>
                <a:lnTo>
                  <a:pt x="f7" y="f17"/>
                </a:lnTo>
                <a:lnTo>
                  <a:pt x="f9" y="f8"/>
                </a:lnTo>
                <a:lnTo>
                  <a:pt x="f8" y="f17"/>
                </a:lnTo>
                <a:lnTo>
                  <a:pt x="f18" y="f17"/>
                </a:lnTo>
                <a:lnTo>
                  <a:pt x="f18" y="f7"/>
                </a:lnTo>
                <a:close/>
              </a:path>
            </a:pathLst>
          </a:cu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360" cap="sq">
            <a:solidFill>
              <a:srgbClr val="4A7EBB"/>
            </a:solidFill>
            <a:prstDash val="solid"/>
            <a:miter/>
          </a:ln>
          <a:effectLst>
            <a:outerShdw dist="23040" dir="5400000" algn="tl">
              <a:srgbClr val="80808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A664C-2265-459D-B6F5-1955318447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734A72A8-CF30-46B7-8EA8-71B2F9748CDA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641A354-0116-490F-B9A0-8D50E09DD99E}" type="slidenum">
              <a:rPr/>
              <a:t>15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1A969-156C-419B-A193-5980BD87B5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2359" y="190440"/>
            <a:ext cx="5651640" cy="65311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1020665D-719D-48A2-B5D6-B01C00FD95E7}"/>
              </a:ext>
            </a:extLst>
          </p:cNvPr>
          <p:cNvSpPr txBox="1"/>
          <p:nvPr/>
        </p:nvSpPr>
        <p:spPr>
          <a:xfrm>
            <a:off x="360359" y="2133720"/>
            <a:ext cx="3576600" cy="31431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326880" marR="0" lvl="0" indent="-3268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326880" algn="l"/>
                <a:tab pos="784080" algn="l"/>
                <a:tab pos="1241280" algn="l"/>
                <a:tab pos="1698479" algn="l"/>
                <a:tab pos="2155680" algn="l"/>
                <a:tab pos="2612880" algn="l"/>
                <a:tab pos="3070079" algn="l"/>
                <a:tab pos="3527280" algn="l"/>
                <a:tab pos="3984480" algn="l"/>
                <a:tab pos="4441680" algn="l"/>
                <a:tab pos="4898880" algn="l"/>
                <a:tab pos="5356080" algn="l"/>
                <a:tab pos="5813279" algn="l"/>
                <a:tab pos="6270480" algn="l"/>
                <a:tab pos="6727679" algn="l"/>
                <a:tab pos="7184880" algn="l"/>
                <a:tab pos="7642080" algn="l"/>
                <a:tab pos="8099280" algn="l"/>
                <a:tab pos="8556480" algn="l"/>
                <a:tab pos="9013680" algn="l"/>
                <a:tab pos="947088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Increased extent of the market</a:t>
            </a:r>
          </a:p>
          <a:p>
            <a:pPr marL="343080" marR="0" lvl="0" indent="-3268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27240" algn="l"/>
                <a:tab pos="784440" algn="l"/>
                <a:tab pos="1241639" algn="l"/>
                <a:tab pos="1698840" algn="l"/>
                <a:tab pos="2156040" algn="l"/>
                <a:tab pos="2613240" algn="l"/>
                <a:tab pos="3070440" algn="l"/>
                <a:tab pos="3527640" algn="l"/>
                <a:tab pos="3984840" algn="l"/>
                <a:tab pos="4442040" algn="l"/>
                <a:tab pos="4899240" algn="l"/>
                <a:tab pos="5356440" algn="l"/>
                <a:tab pos="5813640" algn="l"/>
                <a:tab pos="6270839" algn="l"/>
                <a:tab pos="6728040" algn="l"/>
                <a:tab pos="7185240" algn="l"/>
                <a:tab pos="7642440" algn="l"/>
                <a:tab pos="8099640" algn="l"/>
                <a:tab pos="8556840" algn="l"/>
                <a:tab pos="9014040" algn="l"/>
                <a:tab pos="9471240" algn="l"/>
              </a:tabLst>
            </a:pPr>
            <a:endParaRPr lang="en-US" sz="2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343080" marR="0" lvl="0" indent="-3268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27240" algn="l"/>
                <a:tab pos="784440" algn="l"/>
                <a:tab pos="1241639" algn="l"/>
                <a:tab pos="1698840" algn="l"/>
                <a:tab pos="2156040" algn="l"/>
                <a:tab pos="2613240" algn="l"/>
                <a:tab pos="3070440" algn="l"/>
                <a:tab pos="3527640" algn="l"/>
                <a:tab pos="3984840" algn="l"/>
                <a:tab pos="4442040" algn="l"/>
                <a:tab pos="4899240" algn="l"/>
                <a:tab pos="5356440" algn="l"/>
                <a:tab pos="5813640" algn="l"/>
                <a:tab pos="6270839" algn="l"/>
                <a:tab pos="6728040" algn="l"/>
                <a:tab pos="7185240" algn="l"/>
                <a:tab pos="7642440" algn="l"/>
                <a:tab pos="8099640" algn="l"/>
                <a:tab pos="8556840" algn="l"/>
                <a:tab pos="9014040" algn="l"/>
                <a:tab pos="947124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Increased flows of goods, ideas, finance, and people – via globalization as well as urbanization – have increased the extent of the market for all workers and consumers.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43121-4C52-4C30-9E8F-A68921E452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38B09B67-195F-4F5C-BA52-7A0C91C759E3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28199A6-D5D8-4676-880C-304778D8AFD0}" type="slidenum">
              <a:rPr/>
              <a:t>16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D46AF-3815-405A-82A4-AFD8D5D844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90840" y="203040"/>
            <a:ext cx="5925959" cy="63565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CBA21364-E83E-483E-9DD6-EF30EB1AA8A3}"/>
              </a:ext>
            </a:extLst>
          </p:cNvPr>
          <p:cNvSpPr txBox="1"/>
          <p:nvPr/>
        </p:nvSpPr>
        <p:spPr>
          <a:xfrm>
            <a:off x="393840" y="2222640"/>
            <a:ext cx="3174840" cy="31431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2. Accelerating growth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For the two centuries, growth in both population and per capita GDP has accelerated, rising from virtually zero to the relatively rapid rates observed in the last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century.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21B56-933E-454E-9A8C-7967927E89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0779538-F6A3-4FC9-BF6D-5AF75A3179FA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F246A6D-3DD0-46D8-AF36-32CD38346C36}" type="slidenum">
              <a:rPr/>
              <a:t>17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6A2EE-F23F-43C9-9D70-A263AF560E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32040" y="0"/>
            <a:ext cx="5742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5B857865-0218-47D5-8E4D-243ED6BD0699}"/>
              </a:ext>
            </a:extLst>
          </p:cNvPr>
          <p:cNvSpPr txBox="1"/>
          <p:nvPr/>
        </p:nvSpPr>
        <p:spPr>
          <a:xfrm>
            <a:off x="254160" y="2717640"/>
            <a:ext cx="4446720" cy="19242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3. Variation in modern growth rates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variation in the rate of growth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of per capita GDP increases with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distance to the technology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frontier.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67701-C210-4830-8656-DA14E96545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560" y="-648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8C6835CE-1F8A-4524-8487-F7D86A65D05D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D0880BC-9759-4556-B322-471A5B331A04}" type="slidenum">
              <a:rPr/>
              <a:t>18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B1AB2-F034-4714-BA1E-4080CF95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01880" y="177840"/>
            <a:ext cx="6924600" cy="6543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311DF17C-BB20-48E1-8AFB-9F22EE54DA3E}"/>
              </a:ext>
            </a:extLst>
          </p:cNvPr>
          <p:cNvSpPr txBox="1"/>
          <p:nvPr/>
        </p:nvSpPr>
        <p:spPr>
          <a:xfrm>
            <a:off x="274680" y="2374920"/>
            <a:ext cx="3581279" cy="3385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4572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4. Large income and TFP differences</a:t>
            </a:r>
          </a:p>
          <a:p>
            <a:pPr marL="4572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4572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  <a:tab pos="6400800" algn="l"/>
                <a:tab pos="6857999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Differences in measures inputs explain less than half of the enormous cross country differences in per capita GDP.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814FA-7A6C-44BA-A30B-C4C92D78E7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C6FF4034-F020-4B89-A865-EF1B7E71DB71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3C69386-44FA-4B97-BC5E-E42656C23C0F}" type="slidenum">
              <a:rPr/>
              <a:t>19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33A98-D8C8-4D02-ADC2-4214178C2B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11760" y="0"/>
            <a:ext cx="5397480" cy="69832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774FD652-319A-4FC9-9CFA-4D042EDEAED1}"/>
              </a:ext>
            </a:extLst>
          </p:cNvPr>
          <p:cNvSpPr txBox="1"/>
          <p:nvPr/>
        </p:nvSpPr>
        <p:spPr>
          <a:xfrm>
            <a:off x="571680" y="2235240"/>
            <a:ext cx="3340079" cy="3386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5. Increases in “human capital” per worker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“Human capital” per worker is rising dramatically throughout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world.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18ECF-AAA0-4262-B197-D66230EC74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9200" y="31752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972B1-0519-41E2-864E-EFD2569A0B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6240" y="861119"/>
            <a:ext cx="8623440" cy="59054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1CB0DDE-0C4B-4CDC-9C76-7B6AAEE4BB12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DAA68FC-EB98-4F93-9F70-F00ECB2F7922}" type="slidenum">
              <a:t>2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1F3FE-CBDE-4C0F-AD56-AD3A06CDC5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A9211167-A429-4824-965B-B2F4DF90B574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A5B599F-3833-4F59-B5E2-FE341FDAEB16}" type="slidenum">
              <a:rPr/>
              <a:t>20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B4239-1609-461C-904F-E5538B2B1F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05279" y="0"/>
            <a:ext cx="4856040" cy="70531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4178B696-041A-4F58-91EF-699A2F8C1B09}"/>
              </a:ext>
            </a:extLst>
          </p:cNvPr>
          <p:cNvSpPr txBox="1"/>
          <p:nvPr/>
        </p:nvSpPr>
        <p:spPr>
          <a:xfrm>
            <a:off x="360359" y="2463840"/>
            <a:ext cx="3286079" cy="3386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6. Long-run stability of relative wages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rising quantity of human capital relative to unskilled labor has not been matched by a sustained decline in its relative price.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990D8-3449-469F-BF28-EA52D8F528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43571A0F-196A-41DC-A02B-798D5F3482CA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5AFDB03-6878-47E7-A796-01FC840D3961}" type="slidenum">
              <a:rPr/>
              <a:t>21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C7472F9-CA59-46D5-B9D2-CB4018731B05}"/>
              </a:ext>
            </a:extLst>
          </p:cNvPr>
          <p:cNvSpPr txBox="1"/>
          <p:nvPr/>
        </p:nvSpPr>
        <p:spPr>
          <a:xfrm>
            <a:off x="182520" y="1704960"/>
            <a:ext cx="8326440" cy="41162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relevant questions: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does </a:t>
            </a:r>
            <a:r>
              <a:rPr lang="en-US" sz="28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economic theory</a:t>
            </a: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respond to such stylized facts incorporating explanatory theories in the bulk of scientific knowledge?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to what extent does the “</a:t>
            </a:r>
            <a:r>
              <a:rPr lang="en-US" sz="28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new” growth theories </a:t>
            </a:r>
            <a:r>
              <a: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respond to the “new” stylized facts?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A0F2A-9D85-4821-9CCA-6C56CAB1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1160" y="-648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87928FEB-D21C-48C1-92A9-E4C0E1437668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59020B4-F242-4522-9A49-A1C17AEB86D3}" type="slidenum">
              <a:t>3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60513-8262-4243-A501-1EB77AD5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6C247D74-9F53-4868-B37E-243804253881}"/>
              </a:ext>
            </a:extLst>
          </p:cNvPr>
          <p:cNvSpPr txBox="1"/>
          <p:nvPr/>
        </p:nvSpPr>
        <p:spPr>
          <a:xfrm>
            <a:off x="512640" y="1189080"/>
            <a:ext cx="7899479" cy="5014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how to investigate economic growth?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we need to “look” at the reality and to find “</a:t>
            </a:r>
            <a:r>
              <a:rPr lang="en-US" sz="22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facts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” (trends, stabilities, etc)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facts may be </a:t>
            </a:r>
            <a:r>
              <a:rPr lang="en-US" sz="22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investigated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(causes) and such investigation should be supported by some </a:t>
            </a:r>
            <a:r>
              <a:rPr lang="en-US" sz="22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theory 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(causality relations with other variables).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this requires: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to be </a:t>
            </a:r>
            <a:r>
              <a:rPr lang="en-US" sz="22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clear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about what we want to “see”;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to be </a:t>
            </a:r>
            <a:r>
              <a:rPr lang="en-US" sz="22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focussed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on that purpose;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to make use of </a:t>
            </a:r>
            <a:r>
              <a:rPr lang="en-US" sz="22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appropriate analytical tools</a:t>
            </a:r>
            <a:r>
              <a:rPr lang="en-US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9DF60F9E-E774-411C-B822-B1B8FAD65C08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855375-E899-4984-BEB1-D60C9F10B789}" type="slidenum">
              <a:t>4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05E69-981F-4AFD-97B9-7E56CDDA89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8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9C3F3F-B8E0-4F59-8F7D-8B449C040B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496879"/>
            <a:ext cx="9487080" cy="5378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131E4507-2ED7-45C5-8413-762091173262}"/>
              </a:ext>
            </a:extLst>
          </p:cNvPr>
          <p:cNvSpPr txBox="1"/>
          <p:nvPr/>
        </p:nvSpPr>
        <p:spPr>
          <a:xfrm>
            <a:off x="2878200" y="365040"/>
            <a:ext cx="5873760" cy="9478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what do we see?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1000 years of economic evolution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25322-250E-45FF-9D2B-9C670057C2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168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C0EB3A-BF19-4418-8E34-16E7DB0B97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28800" y="1219320"/>
            <a:ext cx="5575320" cy="35560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4CB9A165-B1E7-48F7-9221-B263F8E8EFE0}"/>
              </a:ext>
            </a:extLst>
          </p:cNvPr>
          <p:cNvSpPr txBox="1"/>
          <p:nvPr/>
        </p:nvSpPr>
        <p:spPr>
          <a:xfrm>
            <a:off x="5551560" y="361799"/>
            <a:ext cx="2076480" cy="5814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and now?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50C504A-CF9D-489E-89C7-982C586280C7}"/>
              </a:ext>
            </a:extLst>
          </p:cNvPr>
          <p:cNvSpPr txBox="1"/>
          <p:nvPr/>
        </p:nvSpPr>
        <p:spPr>
          <a:xfrm>
            <a:off x="7408799" y="1778040"/>
            <a:ext cx="1609560" cy="25621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Growth rate (%) of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GDP per capita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World average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Source: Maddison (2001)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9FA69DB-AEC3-4594-9DC8-A50FD3E5811B}"/>
              </a:ext>
            </a:extLst>
          </p:cNvPr>
          <p:cNvSpPr txBox="1"/>
          <p:nvPr/>
        </p:nvSpPr>
        <p:spPr>
          <a:xfrm>
            <a:off x="241200" y="4622760"/>
            <a:ext cx="8643960" cy="1922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270000" marR="0" lvl="0" indent="-27000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270000" algn="l"/>
                <a:tab pos="727200" algn="l"/>
                <a:tab pos="1184400" algn="l"/>
                <a:tab pos="1641599" algn="l"/>
                <a:tab pos="2098800" algn="l"/>
                <a:tab pos="2556000" algn="l"/>
                <a:tab pos="3013199" algn="l"/>
                <a:tab pos="3470400" algn="l"/>
                <a:tab pos="3927600" algn="l"/>
                <a:tab pos="4384800" algn="l"/>
                <a:tab pos="4842000" algn="l"/>
                <a:tab pos="5299200" algn="l"/>
                <a:tab pos="5756399" algn="l"/>
                <a:tab pos="6213600" algn="l"/>
                <a:tab pos="6670799" algn="l"/>
                <a:tab pos="7128000" algn="l"/>
                <a:tab pos="7585200" algn="l"/>
                <a:tab pos="8042400" algn="l"/>
                <a:tab pos="8499600" algn="l"/>
                <a:tab pos="8956800" algn="l"/>
                <a:tab pos="941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growth was negligible from the Middle Ages to the Industrial Revolution;</a:t>
            </a:r>
          </a:p>
          <a:p>
            <a:pPr marL="270000" marR="0" lvl="0" indent="-27000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270000" algn="l"/>
                <a:tab pos="727200" algn="l"/>
                <a:tab pos="1184400" algn="l"/>
                <a:tab pos="1641599" algn="l"/>
                <a:tab pos="2098800" algn="l"/>
                <a:tab pos="2556000" algn="l"/>
                <a:tab pos="3013199" algn="l"/>
                <a:tab pos="3470400" algn="l"/>
                <a:tab pos="3927600" algn="l"/>
                <a:tab pos="4384800" algn="l"/>
                <a:tab pos="4842000" algn="l"/>
                <a:tab pos="5299200" algn="l"/>
                <a:tab pos="5756399" algn="l"/>
                <a:tab pos="6213600" algn="l"/>
                <a:tab pos="6670799" algn="l"/>
                <a:tab pos="7128000" algn="l"/>
                <a:tab pos="7585200" algn="l"/>
                <a:tab pos="8042400" algn="l"/>
                <a:tab pos="8499600" algn="l"/>
                <a:tab pos="8956800" algn="l"/>
                <a:tab pos="941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from the early 19</a:t>
            </a:r>
            <a:r>
              <a:rPr lang="en-US" sz="2000" b="0" i="0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 century until WW I growth accelerated dramatically;</a:t>
            </a:r>
          </a:p>
          <a:p>
            <a:pPr marL="270000" marR="0" lvl="0" indent="-27000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270000" algn="l"/>
                <a:tab pos="727200" algn="l"/>
                <a:tab pos="1184400" algn="l"/>
                <a:tab pos="1641599" algn="l"/>
                <a:tab pos="2098800" algn="l"/>
                <a:tab pos="2556000" algn="l"/>
                <a:tab pos="3013199" algn="l"/>
                <a:tab pos="3470400" algn="l"/>
                <a:tab pos="3927600" algn="l"/>
                <a:tab pos="4384800" algn="l"/>
                <a:tab pos="4842000" algn="l"/>
                <a:tab pos="5299200" algn="l"/>
                <a:tab pos="5756399" algn="l"/>
                <a:tab pos="6213600" algn="l"/>
                <a:tab pos="6670799" algn="l"/>
                <a:tab pos="7128000" algn="l"/>
                <a:tab pos="7585200" algn="l"/>
                <a:tab pos="8042400" algn="l"/>
                <a:tab pos="8499600" algn="l"/>
                <a:tab pos="8956800" algn="l"/>
                <a:tab pos="941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WW I and II and the Great Depression slowed down growth;</a:t>
            </a:r>
          </a:p>
          <a:p>
            <a:pPr marL="270000" marR="0" lvl="0" indent="-27000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270000" algn="l"/>
                <a:tab pos="727200" algn="l"/>
                <a:tab pos="1184400" algn="l"/>
                <a:tab pos="1641599" algn="l"/>
                <a:tab pos="2098800" algn="l"/>
                <a:tab pos="2556000" algn="l"/>
                <a:tab pos="3013199" algn="l"/>
                <a:tab pos="3470400" algn="l"/>
                <a:tab pos="3927600" algn="l"/>
                <a:tab pos="4384800" algn="l"/>
                <a:tab pos="4842000" algn="l"/>
                <a:tab pos="5299200" algn="l"/>
                <a:tab pos="5756399" algn="l"/>
                <a:tab pos="6213600" algn="l"/>
                <a:tab pos="6670799" algn="l"/>
                <a:tab pos="7128000" algn="l"/>
                <a:tab pos="7585200" algn="l"/>
                <a:tab pos="8042400" algn="l"/>
                <a:tab pos="8499600" algn="l"/>
                <a:tab pos="8956800" algn="l"/>
                <a:tab pos="941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WW II was followed by the Golden Age of growth, until the early 1970s;</a:t>
            </a:r>
          </a:p>
          <a:p>
            <a:pPr marL="270000" marR="0" lvl="0" indent="-27000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270000" algn="l"/>
                <a:tab pos="727200" algn="l"/>
                <a:tab pos="1184400" algn="l"/>
                <a:tab pos="1641599" algn="l"/>
                <a:tab pos="2098800" algn="l"/>
                <a:tab pos="2556000" algn="l"/>
                <a:tab pos="3013199" algn="l"/>
                <a:tab pos="3470400" algn="l"/>
                <a:tab pos="3927600" algn="l"/>
                <a:tab pos="4384800" algn="l"/>
                <a:tab pos="4842000" algn="l"/>
                <a:tab pos="5299200" algn="l"/>
                <a:tab pos="5756399" algn="l"/>
                <a:tab pos="6213600" algn="l"/>
                <a:tab pos="6670799" algn="l"/>
                <a:tab pos="7128000" algn="l"/>
                <a:tab pos="7585200" algn="l"/>
                <a:tab pos="8042400" algn="l"/>
                <a:tab pos="8499600" algn="l"/>
                <a:tab pos="8956800" algn="l"/>
                <a:tab pos="941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with the outbreak of the recession of the 1970s, growth slowed down.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B70F5C3-948F-4D10-87AD-EE2CA407E147}"/>
              </a:ext>
            </a:extLst>
          </p:cNvPr>
          <p:cNvSpPr txBox="1"/>
          <p:nvPr/>
        </p:nvSpPr>
        <p:spPr>
          <a:xfrm>
            <a:off x="-63360" y="2060639"/>
            <a:ext cx="2421720" cy="6429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270000" marR="0" lvl="0" indent="-270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"/>
              <a:tabLst>
                <a:tab pos="270000" algn="l"/>
                <a:tab pos="727200" algn="l"/>
                <a:tab pos="1184400" algn="l"/>
                <a:tab pos="1641599" algn="l"/>
                <a:tab pos="2098800" algn="l"/>
                <a:tab pos="2556000" algn="l"/>
                <a:tab pos="3013199" algn="l"/>
                <a:tab pos="3470400" algn="l"/>
                <a:tab pos="3927600" algn="l"/>
                <a:tab pos="4384800" algn="l"/>
                <a:tab pos="4842000" algn="l"/>
                <a:tab pos="5299200" algn="l"/>
                <a:tab pos="5756399" algn="l"/>
                <a:tab pos="6213600" algn="l"/>
                <a:tab pos="6670799" algn="l"/>
                <a:tab pos="7128000" algn="l"/>
                <a:tab pos="7585200" algn="l"/>
                <a:tab pos="8042400" algn="l"/>
                <a:tab pos="8499600" algn="l"/>
                <a:tab pos="8956800" algn="l"/>
                <a:tab pos="941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rates of growth</a:t>
            </a:r>
          </a:p>
          <a:p>
            <a:pPr marL="270000" marR="0" lvl="0" indent="-270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"/>
              <a:tabLst>
                <a:tab pos="270000" algn="l"/>
                <a:tab pos="727200" algn="l"/>
                <a:tab pos="1184400" algn="l"/>
                <a:tab pos="1641599" algn="l"/>
                <a:tab pos="2098800" algn="l"/>
                <a:tab pos="2556000" algn="l"/>
                <a:tab pos="3013199" algn="l"/>
                <a:tab pos="3470400" algn="l"/>
                <a:tab pos="3927600" algn="l"/>
                <a:tab pos="4384800" algn="l"/>
                <a:tab pos="4842000" algn="l"/>
                <a:tab pos="5299200" algn="l"/>
                <a:tab pos="5756399" algn="l"/>
                <a:tab pos="6213600" algn="l"/>
                <a:tab pos="6670799" algn="l"/>
                <a:tab pos="7128000" algn="l"/>
                <a:tab pos="7585200" algn="l"/>
                <a:tab pos="8042400" algn="l"/>
                <a:tab pos="8499600" algn="l"/>
                <a:tab pos="8956800" algn="l"/>
                <a:tab pos="941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periodization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C9EF334C-D82E-4C6D-8DA6-CE91D1D86146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2F5D097-4311-4912-B4C5-45ABD53C6504}" type="slidenum">
              <a:t>6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5DB6E-EDA1-45B9-B97A-D5F796F054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052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5E6277-2B41-422A-A868-8A110ED32B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920" y="1554119"/>
            <a:ext cx="3897360" cy="35654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666D073B-8E1B-439C-94D5-CBABB50D3CBB}"/>
              </a:ext>
            </a:extLst>
          </p:cNvPr>
          <p:cNvSpPr txBox="1"/>
          <p:nvPr/>
        </p:nvSpPr>
        <p:spPr>
          <a:xfrm>
            <a:off x="3683159" y="704880"/>
            <a:ext cx="4044959" cy="46043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kern="1200" spc="0" baseline="0">
                <a:ln>
                  <a:noFill/>
                </a:ln>
                <a:solidFill>
                  <a:srgbClr val="0070C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who was Nicholas Kaldor?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3A95679-E244-4725-B8BB-70A735563C3B}"/>
              </a:ext>
            </a:extLst>
          </p:cNvPr>
          <p:cNvSpPr txBox="1"/>
          <p:nvPr/>
        </p:nvSpPr>
        <p:spPr>
          <a:xfrm>
            <a:off x="3859199" y="1452600"/>
            <a:ext cx="5257800" cy="4208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Hungarian economist (1908-1986).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Studied economics at LSE (London).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After II WW worked as as Director of Research and Planning at the Economic Commission for Europe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He was consultant for the British government, responsible for the creation of VAT in the UK.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 1966 moved to Cambridge (UK) University.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Relevant theoretical contributions to welfare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economics (30 years old).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In 1957 (aged 49) published a paper “A model of economic growth” in the </a:t>
            </a:r>
            <a:r>
              <a:rPr lang="en-US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Economic Journal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. The basic ideas in this paper were developed in “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Capital Accumulation and Economic Growth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” in 1961.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58FA94DE-EAD9-49F2-94D7-CD4514595796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CE22D77-8456-4189-A9C6-3D581C718BD6}" type="slidenum">
              <a:t>7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9D698-2286-4D73-8A03-ECCB2982F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14960" y="1292400"/>
            <a:ext cx="3484440" cy="49276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37FA09-6B7D-403D-8000-9109CC3D27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706E6A59-8C5E-4B72-8393-B57F506FDDBA}"/>
              </a:ext>
            </a:extLst>
          </p:cNvPr>
          <p:cNvSpPr/>
          <p:nvPr/>
        </p:nvSpPr>
        <p:spPr>
          <a:xfrm>
            <a:off x="3352680" y="554040"/>
            <a:ext cx="5154480" cy="63039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54613"/>
              <a:gd name="f7" fmla="val 6303962"/>
              <a:gd name="f8" fmla="val 644327"/>
              <a:gd name="f9" fmla="val 5659635"/>
              <a:gd name="f10" fmla="val 4510286"/>
              <a:gd name="f11" fmla="+- 0 0 0"/>
              <a:gd name="f12" fmla="*/ f3 1 5154613"/>
              <a:gd name="f13" fmla="*/ f4 1 6303962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5154613"/>
              <a:gd name="f22" fmla="*/ f18 1 6303962"/>
              <a:gd name="f23" fmla="*/ 0 f19 1"/>
              <a:gd name="f24" fmla="*/ 0 f18 1"/>
              <a:gd name="f25" fmla="*/ 5154613 f19 1"/>
              <a:gd name="f26" fmla="*/ 6303962 f18 1"/>
              <a:gd name="f27" fmla="*/ 644327 f19 1"/>
              <a:gd name="f28" fmla="*/ 644327 f18 1"/>
              <a:gd name="f29" fmla="*/ 5659635 f18 1"/>
              <a:gd name="f30" fmla="*/ 4510286 f19 1"/>
              <a:gd name="f31" fmla="+- f20 0 f1"/>
              <a:gd name="f32" fmla="*/ f23 1 5154613"/>
              <a:gd name="f33" fmla="*/ f24 1 6303962"/>
              <a:gd name="f34" fmla="*/ f25 1 5154613"/>
              <a:gd name="f35" fmla="*/ f26 1 6303962"/>
              <a:gd name="f36" fmla="*/ f27 1 5154613"/>
              <a:gd name="f37" fmla="*/ f28 1 6303962"/>
              <a:gd name="f38" fmla="*/ f29 1 6303962"/>
              <a:gd name="f39" fmla="*/ f30 1 5154613"/>
              <a:gd name="f40" fmla="*/ 0 1 f21"/>
              <a:gd name="f41" fmla="*/ f15 1 f21"/>
              <a:gd name="f42" fmla="*/ 0 1 f22"/>
              <a:gd name="f43" fmla="*/ f16 1 f22"/>
              <a:gd name="f44" fmla="*/ f32 1 f21"/>
              <a:gd name="f45" fmla="*/ f33 1 f22"/>
              <a:gd name="f46" fmla="*/ f34 1 f21"/>
              <a:gd name="f47" fmla="*/ f35 1 f22"/>
              <a:gd name="f48" fmla="*/ f36 1 f21"/>
              <a:gd name="f49" fmla="*/ f37 1 f22"/>
              <a:gd name="f50" fmla="*/ f38 1 f22"/>
              <a:gd name="f51" fmla="*/ f39 1 f21"/>
              <a:gd name="f52" fmla="*/ f40 f12 1"/>
              <a:gd name="f53" fmla="*/ f41 f12 1"/>
              <a:gd name="f54" fmla="*/ f43 f13 1"/>
              <a:gd name="f55" fmla="*/ f42 f13 1"/>
              <a:gd name="f56" fmla="*/ f44 f12 1"/>
              <a:gd name="f57" fmla="*/ f45 f13 1"/>
              <a:gd name="f58" fmla="*/ f46 f12 1"/>
              <a:gd name="f59" fmla="*/ f47 f13 1"/>
              <a:gd name="f60" fmla="*/ f48 f12 1"/>
              <a:gd name="f61" fmla="*/ f49 f13 1"/>
              <a:gd name="f62" fmla="*/ f50 f13 1"/>
              <a:gd name="f63" fmla="*/ f51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6" y="f57"/>
              </a:cxn>
              <a:cxn ang="f31">
                <a:pos x="f58" y="f57"/>
              </a:cxn>
              <a:cxn ang="f31">
                <a:pos x="f58" y="f59"/>
              </a:cxn>
              <a:cxn ang="f31">
                <a:pos x="f56" y="f59"/>
              </a:cxn>
              <a:cxn ang="f31">
                <a:pos x="f56" y="f57"/>
              </a:cxn>
              <a:cxn ang="f31">
                <a:pos x="f60" y="f61"/>
              </a:cxn>
              <a:cxn ang="f31">
                <a:pos x="f60" y="f62"/>
              </a:cxn>
              <a:cxn ang="f31">
                <a:pos x="f63" y="f62"/>
              </a:cxn>
              <a:cxn ang="f31">
                <a:pos x="f63" y="f61"/>
              </a:cxn>
              <a:cxn ang="f31">
                <a:pos x="f60" y="f61"/>
              </a:cxn>
            </a:cxnLst>
            <a:rect l="f52" t="f55" r="f53" b="f54"/>
            <a:pathLst>
              <a:path w="5154613" h="630396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  <a:moveTo>
                  <a:pt x="f8" y="f8"/>
                </a:moveTo>
                <a:lnTo>
                  <a:pt x="f8" y="f9"/>
                </a:lnTo>
                <a:lnTo>
                  <a:pt x="f10" y="f9"/>
                </a:lnTo>
                <a:lnTo>
                  <a:pt x="f10" y="f8"/>
                </a:lnTo>
                <a:lnTo>
                  <a:pt x="f8" y="f8"/>
                </a:lnTo>
                <a:close/>
              </a:path>
            </a:pathLst>
          </a:custGeom>
          <a:solidFill>
            <a:srgbClr val="FFFFFF"/>
          </a:solidFill>
          <a:ln w="9360" cap="flat">
            <a:solidFill>
              <a:srgbClr val="000000"/>
            </a:solidFill>
            <a:prstDash val="solid"/>
            <a:round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14127223-5241-43E0-A451-50E7F7EB88D9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C1077CA-3169-47EC-9311-391043E17F78}" type="slidenum">
              <a:t>8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2DC43-35AE-4CD4-A9D7-E3424FB22C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68840" y="-735119"/>
            <a:ext cx="6486480" cy="76834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D3E41CA9-BFB3-45A8-9FEE-72DC534A0240}"/>
              </a:ext>
            </a:extLst>
          </p:cNvPr>
          <p:cNvSpPr txBox="1"/>
          <p:nvPr/>
        </p:nvSpPr>
        <p:spPr>
          <a:xfrm>
            <a:off x="82440" y="1854360"/>
            <a:ext cx="4195800" cy="14655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Scientific paper (theoretical)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 theoretical contribution to the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method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of creation of a theory that explains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economic growth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FCC46F63-325A-4C37-BD40-603EFA112AA1}"/>
              </a:ext>
            </a:extLst>
          </p:cNvPr>
          <p:cNvSpPr/>
          <p:nvPr/>
        </p:nvSpPr>
        <p:spPr>
          <a:xfrm>
            <a:off x="774719" y="3505319"/>
            <a:ext cx="317520" cy="660240"/>
          </a:xfrm>
          <a:custGeom>
            <a:avLst>
              <a:gd name="f0" fmla="val 1640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*/ f5 1 21600"/>
              <a:gd name="f12" fmla="*/ f6 1 21600"/>
              <a:gd name="f13" fmla="pin 0 f1 10800"/>
              <a:gd name="f14" fmla="pin 0 f0 21600"/>
              <a:gd name="f15" fmla="*/ f10 f2 1"/>
              <a:gd name="f16" fmla="val f13"/>
              <a:gd name="f17" fmla="val f14"/>
              <a:gd name="f18" fmla="+- 21600 0 f13"/>
              <a:gd name="f19" fmla="*/ f13 f11 1"/>
              <a:gd name="f20" fmla="*/ f14 f12 1"/>
              <a:gd name="f21" fmla="*/ 0 f12 1"/>
              <a:gd name="f22" fmla="*/ 0 f11 1"/>
              <a:gd name="f23" fmla="*/ f15 1 f4"/>
              <a:gd name="f24" fmla="*/ 21600 f11 1"/>
              <a:gd name="f25" fmla="+- 21600 0 f17"/>
              <a:gd name="f26" fmla="*/ f16 f11 1"/>
              <a:gd name="f27" fmla="*/ f18 f11 1"/>
              <a:gd name="f28" fmla="*/ f17 f12 1"/>
              <a:gd name="f29" fmla="+- f23 0 f3"/>
              <a:gd name="f30" fmla="*/ f25 f16 1"/>
              <a:gd name="f31" fmla="*/ f30 1 10800"/>
              <a:gd name="f32" fmla="+- f17 f31 0"/>
              <a:gd name="f33" fmla="*/ f32 f12 1"/>
            </a:gdLst>
            <a:ahLst>
              <a:ahXY gdRefX="f1" minX="f7" maxX="f9" gdRefY="f0" minY="f7" maxY="f8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8"/>
              </a:cxn>
              <a:cxn ang="f29">
                <a:pos x="f24" y="f28"/>
              </a:cxn>
            </a:cxnLst>
            <a:rect l="f26" t="f21" r="f27" b="f33"/>
            <a:pathLst>
              <a:path w="21600" h="21600">
                <a:moveTo>
                  <a:pt x="f16" y="f7"/>
                </a:moveTo>
                <a:lnTo>
                  <a:pt x="f16" y="f17"/>
                </a:lnTo>
                <a:lnTo>
                  <a:pt x="f7" y="f17"/>
                </a:lnTo>
                <a:lnTo>
                  <a:pt x="f9" y="f8"/>
                </a:lnTo>
                <a:lnTo>
                  <a:pt x="f8" y="f17"/>
                </a:lnTo>
                <a:lnTo>
                  <a:pt x="f18" y="f17"/>
                </a:lnTo>
                <a:lnTo>
                  <a:pt x="f18" y="f7"/>
                </a:lnTo>
                <a:close/>
              </a:path>
            </a:pathLst>
          </a:cu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360" cap="sq">
            <a:solidFill>
              <a:srgbClr val="4A7EBB"/>
            </a:solidFill>
            <a:prstDash val="solid"/>
            <a:miter/>
          </a:ln>
          <a:effectLst>
            <a:outerShdw dist="23040" dir="5400000" algn="tl">
              <a:srgbClr val="80808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67D2C47-6C0F-445B-947D-67DBDA37262B}"/>
              </a:ext>
            </a:extLst>
          </p:cNvPr>
          <p:cNvSpPr txBox="1"/>
          <p:nvPr/>
        </p:nvSpPr>
        <p:spPr>
          <a:xfrm>
            <a:off x="266760" y="4368960"/>
            <a:ext cx="4183199" cy="11912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need for a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scientific method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(abstraction, with focus on the essential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issues, on what is relevant)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1D5664E1-BC64-4109-8B68-2354854FD1A1}"/>
              </a:ext>
            </a:extLst>
          </p:cNvPr>
          <p:cNvSpPr/>
          <p:nvPr/>
        </p:nvSpPr>
        <p:spPr>
          <a:xfrm>
            <a:off x="4884840" y="2324160"/>
            <a:ext cx="3619440" cy="12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9AB0A1D3-C5BC-4193-AE99-D02EF6BAAB61}"/>
              </a:ext>
            </a:extLst>
          </p:cNvPr>
          <p:cNvSpPr/>
          <p:nvPr/>
        </p:nvSpPr>
        <p:spPr>
          <a:xfrm>
            <a:off x="4867200" y="2476440"/>
            <a:ext cx="3840120" cy="12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7361D233-5DF7-4F2E-9B27-01BAA5F30DB3}"/>
              </a:ext>
            </a:extLst>
          </p:cNvPr>
          <p:cNvSpPr/>
          <p:nvPr/>
        </p:nvSpPr>
        <p:spPr>
          <a:xfrm>
            <a:off x="4745160" y="2592360"/>
            <a:ext cx="2963879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BDFEFBEF-F93D-43D0-8CB4-467E6B6D4CF8}"/>
              </a:ext>
            </a:extLst>
          </p:cNvPr>
          <p:cNvSpPr/>
          <p:nvPr/>
        </p:nvSpPr>
        <p:spPr>
          <a:xfrm>
            <a:off x="5348160" y="3505319"/>
            <a:ext cx="633240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07914B35-2B5B-41E3-8757-6AC287EA3915}"/>
              </a:ext>
            </a:extLst>
          </p:cNvPr>
          <p:cNvSpPr/>
          <p:nvPr/>
        </p:nvSpPr>
        <p:spPr>
          <a:xfrm>
            <a:off x="5072040" y="5257800"/>
            <a:ext cx="2962439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7F0F3A-EE8B-4168-B2B9-A128FD8CF1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280" y="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4E9BAAC9-87EC-4494-A826-5D90ABAF3F5E}"/>
              </a:ext>
            </a:extLst>
          </p:cNvPr>
          <p:cNvSpPr txBox="1"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4FF037-BC89-45CB-906D-A7FED750A010}" type="slidenum">
              <a:t>9</a:t>
            </a:fld>
            <a:endParaRPr lang="en-US" sz="1200" b="0" i="0" u="none" strike="noStrike" kern="1200" spc="0" baseline="0">
              <a:ln>
                <a:noFill/>
              </a:ln>
              <a:solidFill>
                <a:srgbClr val="898989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0428B-CE0A-4536-9A71-AA84A1AD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09920" y="3240"/>
            <a:ext cx="4842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52037860-1D2B-4C21-AE9A-409CD94D55F1}"/>
              </a:ext>
            </a:extLst>
          </p:cNvPr>
          <p:cNvSpPr/>
          <p:nvPr/>
        </p:nvSpPr>
        <p:spPr>
          <a:xfrm>
            <a:off x="4910040" y="1041479"/>
            <a:ext cx="3776760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03C8E2F2-F8AA-4E31-A62F-ADBED917149F}"/>
              </a:ext>
            </a:extLst>
          </p:cNvPr>
          <p:cNvSpPr/>
          <p:nvPr/>
        </p:nvSpPr>
        <p:spPr>
          <a:xfrm>
            <a:off x="6654959" y="914400"/>
            <a:ext cx="2031839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41C7DEE-2F61-4B3B-9B51-17FA94F1CE6C}"/>
              </a:ext>
            </a:extLst>
          </p:cNvPr>
          <p:cNvSpPr/>
          <p:nvPr/>
        </p:nvSpPr>
        <p:spPr>
          <a:xfrm>
            <a:off x="4910040" y="1168560"/>
            <a:ext cx="3281400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34ACFABC-172E-41D5-9F75-15A19F0C1864}"/>
              </a:ext>
            </a:extLst>
          </p:cNvPr>
          <p:cNvSpPr/>
          <p:nvPr/>
        </p:nvSpPr>
        <p:spPr>
          <a:xfrm>
            <a:off x="6311880" y="1562040"/>
            <a:ext cx="2374920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D119AB5-8987-4002-92D9-995B2A1B9803}"/>
              </a:ext>
            </a:extLst>
          </p:cNvPr>
          <p:cNvSpPr/>
          <p:nvPr/>
        </p:nvSpPr>
        <p:spPr>
          <a:xfrm>
            <a:off x="4910040" y="1701719"/>
            <a:ext cx="3776760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7F5043B-49CD-4D3A-8FCE-7A04442F5E64}"/>
              </a:ext>
            </a:extLst>
          </p:cNvPr>
          <p:cNvSpPr/>
          <p:nvPr/>
        </p:nvSpPr>
        <p:spPr>
          <a:xfrm>
            <a:off x="4897440" y="1854360"/>
            <a:ext cx="2494080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*/ f6 f22 1"/>
              <a:gd name="f28" fmla="*/ f23 f22 1"/>
              <a:gd name="f29" fmla="*/ f24 f22 1"/>
              <a:gd name="f30" fmla="*/ f11 f22 1"/>
              <a:gd name="f31" fmla="*/ f25 f22 1"/>
              <a:gd name="f32" fmla="*/ f2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0" y="f30"/>
              </a:cxn>
              <a:cxn ang="f21">
                <a:pos x="f31" y="f32"/>
              </a:cxn>
            </a:cxnLst>
            <a:rect l="f27" t="f27" r="f28" b="f29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60" cap="sq">
            <a:solidFill>
              <a:srgbClr val="FF0000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E53A571-96D8-4B15-93EE-21E2A0BD79A3}"/>
              </a:ext>
            </a:extLst>
          </p:cNvPr>
          <p:cNvSpPr txBox="1"/>
          <p:nvPr/>
        </p:nvSpPr>
        <p:spPr>
          <a:xfrm>
            <a:off x="162000" y="1503360"/>
            <a:ext cx="4645080" cy="10087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to look at the reality, at what is relevant: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 “</a:t>
            </a:r>
            <a:r>
              <a:rPr lang="en-US" sz="2000" b="0" i="1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stylized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” view of the facts, identifying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patterns, ignoring irrelevant details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BA10F29F-EA38-4F5E-9916-C4EDA70BCCAE}"/>
              </a:ext>
            </a:extLst>
          </p:cNvPr>
          <p:cNvSpPr txBox="1"/>
          <p:nvPr/>
        </p:nvSpPr>
        <p:spPr>
          <a:xfrm>
            <a:off x="88920" y="3638519"/>
            <a:ext cx="4017960" cy="23497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the six </a:t>
            </a:r>
            <a:r>
              <a:rPr lang="en-US" sz="20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stylized facts </a:t>
            </a: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as the author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“sees” the reality (in 1961)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he </a:t>
            </a:r>
            <a:r>
              <a:rPr lang="en-US" sz="1800" b="0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ＭＳ Ｐゴシック" pitchFamily="34"/>
                <a:cs typeface="Arial Unicode MS" pitchFamily="2"/>
              </a:rPr>
              <a:t>makes use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of: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34"/>
              <a:ea typeface="ＭＳ Ｐゴシック" pitchFamily="34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concepts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data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ＭＳ Ｐゴシック" pitchFamily="34"/>
                <a:cs typeface="Arial Unicode MS" pitchFamily="2"/>
              </a:rPr>
              <a:t>facts (looking at data, using concepts)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694589-12AB-40E8-8485-D70EB89248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240"/>
            <a:ext cx="20955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AutoShape 12">
            <a:extLst>
              <a:ext uri="{FF2B5EF4-FFF2-40B4-BE49-F238E27FC236}">
                <a16:creationId xmlns:a16="http://schemas.microsoft.com/office/drawing/2014/main" id="{3849B9DD-ADC6-4831-BD26-C2F6A285068D}"/>
              </a:ext>
            </a:extLst>
          </p:cNvPr>
          <p:cNvSpPr/>
          <p:nvPr/>
        </p:nvSpPr>
        <p:spPr>
          <a:xfrm>
            <a:off x="4613400" y="2814480"/>
            <a:ext cx="144360" cy="3456000"/>
          </a:xfrm>
          <a:custGeom>
            <a:avLst>
              <a:gd name="f11" fmla="val 8307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8307"/>
              <a:gd name="f12" fmla="val 50000"/>
              <a:gd name="f13" fmla="+- 0 0 0"/>
              <a:gd name="f14" fmla="abs f5"/>
              <a:gd name="f15" fmla="abs f6"/>
              <a:gd name="f16" fmla="abs f7"/>
              <a:gd name="f17" fmla="val f8"/>
              <a:gd name="f18" fmla="val f12"/>
              <a:gd name="f19" fmla="val f11"/>
              <a:gd name="f20" fmla="+- 2700000 f3 0"/>
              <a:gd name="f21" fmla="*/ f13 f2 1"/>
              <a:gd name="f22" fmla="?: f14 f5 1"/>
              <a:gd name="f23" fmla="?: f15 f6 1"/>
              <a:gd name="f24" fmla="?: f16 f7 1"/>
              <a:gd name="f25" fmla="*/ f20 f9 1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*/ f25 1 f2"/>
              <a:gd name="f32" fmla="+- f26 0 f3"/>
              <a:gd name="f33" fmla="min f28 f27"/>
              <a:gd name="f34" fmla="*/ f29 1 f24"/>
              <a:gd name="f35" fmla="*/ f30 1 f24"/>
              <a:gd name="f36" fmla="+- 0 0 f31"/>
              <a:gd name="f37" fmla="val f34"/>
              <a:gd name="f38" fmla="val f35"/>
              <a:gd name="f39" fmla="+- 0 0 f36"/>
              <a:gd name="f40" fmla="*/ f17 f33 1"/>
              <a:gd name="f41" fmla="+- f38 0 f17"/>
              <a:gd name="f42" fmla="+- f37 0 f17"/>
              <a:gd name="f43" fmla="*/ f39 f2 1"/>
              <a:gd name="f44" fmla="*/ f37 f33 1"/>
              <a:gd name="f45" fmla="*/ f38 f33 1"/>
              <a:gd name="f46" fmla="*/ f42 1 2"/>
              <a:gd name="f47" fmla="min f42 f41"/>
              <a:gd name="f48" fmla="*/ f41 f18 1"/>
              <a:gd name="f49" fmla="*/ f43 1 f9"/>
              <a:gd name="f50" fmla="+- f17 f46 0"/>
              <a:gd name="f51" fmla="*/ f47 f19 1"/>
              <a:gd name="f52" fmla="*/ f48 1 100000"/>
              <a:gd name="f53" fmla="+- f49 0 f3"/>
              <a:gd name="f54" fmla="*/ f46 f33 1"/>
              <a:gd name="f55" fmla="*/ f51 1 100000"/>
              <a:gd name="f56" fmla="cos 1 f53"/>
              <a:gd name="f57" fmla="sin 1 f53"/>
              <a:gd name="f58" fmla="*/ f50 f33 1"/>
              <a:gd name="f59" fmla="*/ f52 f33 1"/>
              <a:gd name="f60" fmla="+- f52 f55 0"/>
              <a:gd name="f61" fmla="+- 0 0 f56"/>
              <a:gd name="f62" fmla="+- 0 0 f57"/>
              <a:gd name="f63" fmla="*/ f55 f33 1"/>
              <a:gd name="f64" fmla="+- 0 0 f61"/>
              <a:gd name="f65" fmla="+- 0 0 f62"/>
              <a:gd name="f66" fmla="*/ f60 f33 1"/>
              <a:gd name="f67" fmla="*/ f64 f46 1"/>
              <a:gd name="f68" fmla="*/ f65 f55 1"/>
              <a:gd name="f69" fmla="+- f37 0 f67"/>
              <a:gd name="f70" fmla="+- f55 0 f68"/>
              <a:gd name="f71" fmla="+- f38 f68 0"/>
              <a:gd name="f72" fmla="+- f71 0 f55"/>
              <a:gd name="f73" fmla="*/ f69 f33 1"/>
              <a:gd name="f74" fmla="*/ f70 f33 1"/>
              <a:gd name="f75" fmla="*/ f72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4" y="f40"/>
              </a:cxn>
              <a:cxn ang="f32">
                <a:pos x="f40" y="f59"/>
              </a:cxn>
              <a:cxn ang="f32">
                <a:pos x="f44" y="f45"/>
              </a:cxn>
            </a:cxnLst>
            <a:rect l="f73" t="f74" r="f44" b="f75"/>
            <a:pathLst>
              <a:path stroke="0">
                <a:moveTo>
                  <a:pt x="f44" y="f45"/>
                </a:moveTo>
                <a:arcTo wR="f54" hR="f63" stAng="f3" swAng="f3"/>
                <a:lnTo>
                  <a:pt x="f58" y="f66"/>
                </a:lnTo>
                <a:arcTo wR="f54" hR="f63" stAng="f8" swAng="f10"/>
                <a:arcTo wR="f54" hR="f63" stAng="f3" swAng="f10"/>
                <a:lnTo>
                  <a:pt x="f58" y="f63"/>
                </a:lnTo>
                <a:arcTo wR="f54" hR="f63" stAng="f2" swAng="f3"/>
                <a:close/>
              </a:path>
              <a:path fill="none">
                <a:moveTo>
                  <a:pt x="f44" y="f45"/>
                </a:moveTo>
                <a:arcTo wR="f54" hR="f63" stAng="f3" swAng="f3"/>
                <a:lnTo>
                  <a:pt x="f58" y="f66"/>
                </a:lnTo>
                <a:arcTo wR="f54" hR="f63" stAng="f8" swAng="f10"/>
                <a:arcTo wR="f54" hR="f63" stAng="f3" swAng="f10"/>
                <a:lnTo>
                  <a:pt x="f58" y="f63"/>
                </a:lnTo>
                <a:arcTo wR="f54" hR="f63" stAng="f2" swAng="f3"/>
              </a:path>
            </a:pathLst>
          </a:custGeom>
          <a:noFill/>
          <a:ln w="25560" cap="sq">
            <a:solidFill>
              <a:srgbClr val="4F81BD"/>
            </a:solidFill>
            <a:prstDash val="solid"/>
            <a:miter/>
          </a:ln>
          <a:effectLst>
            <a:outerShdw dist="20160" dir="5400000" algn="tl">
              <a:srgbClr val="808080">
                <a:alpha val="38000"/>
              </a:srgbClr>
            </a:outerShdw>
          </a:effectLst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1263</Words>
  <Application>Microsoft Office PowerPoint</Application>
  <PresentationFormat>On-screen Show (4:3)</PresentationFormat>
  <Paragraphs>200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Iseg</dc:creator>
  <cp:lastModifiedBy>Carlos Castel-Branco</cp:lastModifiedBy>
  <cp:revision>488</cp:revision>
  <cp:lastPrinted>2015-10-06T16:11:13Z</cp:lastPrinted>
  <dcterms:created xsi:type="dcterms:W3CDTF">2014-01-04T18:03:51Z</dcterms:created>
  <dcterms:modified xsi:type="dcterms:W3CDTF">2023-02-28T11:07:32Z</dcterms:modified>
</cp:coreProperties>
</file>